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36"/>
  </p:notesMasterIdLst>
  <p:handoutMasterIdLst>
    <p:handoutMasterId r:id="rId37"/>
  </p:handoutMasterIdLst>
  <p:sldIdLst>
    <p:sldId id="275" r:id="rId3"/>
    <p:sldId id="305" r:id="rId4"/>
    <p:sldId id="300" r:id="rId5"/>
    <p:sldId id="306" r:id="rId6"/>
    <p:sldId id="355" r:id="rId7"/>
    <p:sldId id="376" r:id="rId8"/>
    <p:sldId id="362" r:id="rId9"/>
    <p:sldId id="363" r:id="rId10"/>
    <p:sldId id="364" r:id="rId11"/>
    <p:sldId id="365" r:id="rId12"/>
    <p:sldId id="367" r:id="rId13"/>
    <p:sldId id="368" r:id="rId14"/>
    <p:sldId id="342" r:id="rId15"/>
    <p:sldId id="309" r:id="rId16"/>
    <p:sldId id="310" r:id="rId17"/>
    <p:sldId id="348" r:id="rId18"/>
    <p:sldId id="358" r:id="rId19"/>
    <p:sldId id="380" r:id="rId20"/>
    <p:sldId id="379" r:id="rId21"/>
    <p:sldId id="335" r:id="rId22"/>
    <p:sldId id="327" r:id="rId23"/>
    <p:sldId id="373" r:id="rId24"/>
    <p:sldId id="374" r:id="rId25"/>
    <p:sldId id="333" r:id="rId26"/>
    <p:sldId id="331" r:id="rId27"/>
    <p:sldId id="334" r:id="rId28"/>
    <p:sldId id="326" r:id="rId29"/>
    <p:sldId id="371" r:id="rId30"/>
    <p:sldId id="377" r:id="rId31"/>
    <p:sldId id="328" r:id="rId32"/>
    <p:sldId id="299" r:id="rId33"/>
    <p:sldId id="372" r:id="rId34"/>
    <p:sldId id="30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33" userDrawn="1">
          <p15:clr>
            <a:srgbClr val="A4A3A4"/>
          </p15:clr>
        </p15:guide>
        <p15:guide id="5" orient="horz" pos="1463">
          <p15:clr>
            <a:srgbClr val="A4A3A4"/>
          </p15:clr>
        </p15:guide>
        <p15:guide id="6" orient="horz" pos="312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4"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B57"/>
    <a:srgbClr val="056ED5"/>
    <a:srgbClr val="82B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13" autoAdjust="0"/>
    <p:restoredTop sz="61288" autoAdjust="0"/>
  </p:normalViewPr>
  <p:slideViewPr>
    <p:cSldViewPr snapToGrid="0">
      <p:cViewPr varScale="1">
        <p:scale>
          <a:sx n="55" d="100"/>
          <a:sy n="55" d="100"/>
        </p:scale>
        <p:origin x="1704" y="66"/>
      </p:cViewPr>
      <p:guideLst>
        <p:guide orient="horz" pos="2160"/>
        <p:guide pos="3840"/>
        <p:guide pos="7296"/>
        <p:guide orient="horz" pos="4133"/>
        <p:guide orient="horz" pos="1463"/>
        <p:guide orient="horz" pos="3121"/>
      </p:guideLst>
    </p:cSldViewPr>
  </p:slideViewPr>
  <p:notesTextViewPr>
    <p:cViewPr>
      <p:scale>
        <a:sx n="3" d="2"/>
        <a:sy n="3" d="2"/>
      </p:scale>
      <p:origin x="0" y="0"/>
    </p:cViewPr>
  </p:notesText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6" dt="2017-07-18T09:31:57.752" idx="1">
    <p:pos x="7680" y="0"/>
    <p:text/>
  </p:cm>
  <p:cm authorId="6" dt="2017-07-18T09:32:08.545" idx="2">
    <p:pos x="7776" y="96"/>
    <p:text>include this as last slide
</p:text>
  </p:cm>
</p:cmLst>
</file>

<file path=ppt/comments/comment2.xml><?xml version="1.0" encoding="utf-8"?>
<p:cmLst xmlns:a="http://schemas.openxmlformats.org/drawingml/2006/main" xmlns:r="http://schemas.openxmlformats.org/officeDocument/2006/relationships" xmlns:p="http://schemas.openxmlformats.org/presentationml/2006/main">
  <p:cm authorId="6" dt="2017-07-18T09:31:57.752" idx="3">
    <p:pos x="7680" y="0"/>
    <p:text/>
  </p:cm>
  <p:cm authorId="6" dt="2017-07-18T09:32:08.545" idx="4">
    <p:pos x="7776" y="96"/>
    <p:text>include this as last slide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11/18/2019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11/18/2019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a:p>
        </p:txBody>
      </p:sp>
    </p:spTree>
    <p:extLst>
      <p:ext uri="{BB962C8B-B14F-4D97-AF65-F5344CB8AC3E}">
        <p14:creationId xmlns:p14="http://schemas.microsoft.com/office/powerpoint/2010/main" val="1063280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corporate-to-bank connectivity landscape is complex. There are many options for connectivity channels – SWIFT, EBICS, Host-to-Host, APIs and more. </a:t>
            </a:r>
          </a:p>
          <a:p>
            <a:endParaRPr lang="en-US" dirty="0"/>
          </a:p>
          <a:p>
            <a:r>
              <a:rPr lang="en-US" dirty="0"/>
              <a:t>Not only are there all the choices of channels, there are the choices on how to go about managing your bank connectivity:</a:t>
            </a:r>
          </a:p>
          <a:p>
            <a:pPr marL="171450" indent="-171450">
              <a:buFontTx/>
              <a:buChar char="-"/>
            </a:pPr>
            <a:r>
              <a:rPr lang="en-US" dirty="0"/>
              <a:t>In-house, set up and maintain direct connections with each bank</a:t>
            </a:r>
          </a:p>
          <a:p>
            <a:pPr marL="171450" indent="-171450">
              <a:buFontTx/>
              <a:buChar char="-"/>
            </a:pPr>
            <a:r>
              <a:rPr lang="en-US" dirty="0"/>
              <a:t>Use a TMS/ERP, manage through those vendors</a:t>
            </a:r>
          </a:p>
          <a:p>
            <a:pPr marL="171450" indent="-171450">
              <a:buFontTx/>
              <a:buChar char="-"/>
            </a:pPr>
            <a:r>
              <a:rPr lang="en-US" dirty="0"/>
              <a:t>Manage through a bank connectivity provider (also sometimes called a treasury aggregator)</a:t>
            </a:r>
          </a:p>
        </p:txBody>
      </p:sp>
      <p:sp>
        <p:nvSpPr>
          <p:cNvPr id="4" name="Slide Number Placeholder 3"/>
          <p:cNvSpPr>
            <a:spLocks noGrp="1"/>
          </p:cNvSpPr>
          <p:nvPr>
            <p:ph type="sldNum" sz="quarter" idx="10"/>
          </p:nvPr>
        </p:nvSpPr>
        <p:spPr/>
        <p:txBody>
          <a:bodyPr/>
          <a:lstStyle/>
          <a:p>
            <a:fld id="{32674CE4-FBD8-4481-AEFB-CA53E599A745}" type="slidenum">
              <a:rPr lang="en-US" smtClean="0"/>
              <a:t>12</a:t>
            </a:fld>
            <a:endParaRPr lang="en-US"/>
          </a:p>
        </p:txBody>
      </p:sp>
    </p:spTree>
    <p:extLst>
      <p:ext uri="{BB962C8B-B14F-4D97-AF65-F5344CB8AC3E}">
        <p14:creationId xmlns:p14="http://schemas.microsoft.com/office/powerpoint/2010/main" val="3058090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13</a:t>
            </a:fld>
            <a:endParaRPr lang="en-US"/>
          </a:p>
        </p:txBody>
      </p:sp>
    </p:spTree>
    <p:extLst>
      <p:ext uri="{BB962C8B-B14F-4D97-AF65-F5344CB8AC3E}">
        <p14:creationId xmlns:p14="http://schemas.microsoft.com/office/powerpoint/2010/main" val="135236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most treasurers think of financial software, they think of treasury management systems. And they believe that a TMS can do everything. </a:t>
            </a:r>
          </a:p>
          <a:p>
            <a:endParaRPr lang="en-US" dirty="0"/>
          </a:p>
          <a:p>
            <a:r>
              <a:rPr lang="en-US" dirty="0"/>
              <a:t>But what treasurers DON’T realize is that bank connectivity is not native to most </a:t>
            </a:r>
            <a:r>
              <a:rPr lang="en-US" dirty="0" err="1"/>
              <a:t>TMSses</a:t>
            </a:r>
            <a:r>
              <a:rPr lang="en-US" dirty="0"/>
              <a:t>. Even if it is built in, it is often rudimentary and cannot cover all the banks and formats that many corporations wish to use. </a:t>
            </a:r>
          </a:p>
          <a:p>
            <a:endParaRPr lang="en-US" dirty="0"/>
          </a:p>
          <a:p>
            <a:r>
              <a:rPr lang="en-US" dirty="0"/>
              <a:t>A bank connectivity solution can help you streamline payments and reporting activities. </a:t>
            </a:r>
          </a:p>
          <a:p>
            <a:endParaRPr lang="en-US" dirty="0"/>
          </a:p>
          <a:p>
            <a:r>
              <a:rPr lang="en-US" dirty="0"/>
              <a:t>Effectively, it provides you with a single, unified point of access that consolidates all of your data from all of your banks, giving you a comprehensive view into all activities. </a:t>
            </a:r>
          </a:p>
          <a:p>
            <a:endParaRPr lang="en-US" dirty="0"/>
          </a:p>
          <a:p>
            <a:r>
              <a:rPr lang="en-US" dirty="0"/>
              <a:t>No more logging into individual bank portals.</a:t>
            </a:r>
          </a:p>
          <a:p>
            <a:r>
              <a:rPr lang="en-US" dirty="0"/>
              <a:t>No more manually taking that data and entering it into spreadsheets.</a:t>
            </a:r>
          </a:p>
          <a:p>
            <a:endParaRPr lang="en-US" dirty="0"/>
          </a:p>
          <a:p>
            <a:r>
              <a:rPr lang="en-US" dirty="0"/>
              <a:t>And, you can implement a bank connectivity solution at any time. It can be the first step in your journey from a spreadsheet to a TMS, can be a standalone option, or can be integrated with any TMS or ERP to provide better global connectivity and straight-through processing.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14</a:t>
            </a:fld>
            <a:endParaRPr lang="en-US"/>
          </a:p>
        </p:txBody>
      </p:sp>
    </p:spTree>
    <p:extLst>
      <p:ext uri="{BB962C8B-B14F-4D97-AF65-F5344CB8AC3E}">
        <p14:creationId xmlns:p14="http://schemas.microsoft.com/office/powerpoint/2010/main" val="3779691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reasons why you may wish to de-couple bank connectivity from your TMS. Maybe you don’t even have a TMS – many large organizations are reliant on ERP systems, and smaller organizations who are still in growth mode may not yet have decided on a solution. Or, maybe you have a TMS in place but are thinking of changing providers. In most cases, bank connectivity you may have set up within any given TMS is not transferrable. </a:t>
            </a:r>
          </a:p>
          <a:p>
            <a:endParaRPr lang="en-US" dirty="0"/>
          </a:p>
          <a:p>
            <a:r>
              <a:rPr lang="en-US" dirty="0"/>
              <a:t>If you have a large enough budget and staff, you can manage your bank connectivity directly. But even some large organizations prefer to outsource as bank connectivity is not one</a:t>
            </a:r>
            <a:r>
              <a:rPr lang="en-US" baseline="0" dirty="0"/>
              <a:t> of their core competences</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with outsourcing, you have choices. Some companies wish to outsource, but still to centralize everything through one vendor and only deal with one relationship. In that case, it is wise to look for a TMS provider who partners with a bank connectivity provider. The trade-off of course is that it may take longer to implement connections.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a bank connectivity provider, you can send payments and messages of any format to any institution anywhere in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at the touch of a button, reconcile bank balances, transactions and booking texts from any of your banks around the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good bank connectivity solution both simplifies and streamlines treasury operations, freeing up your time from some of the administrative tasks to concentrate on the more strategic needs of the business.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15</a:t>
            </a:fld>
            <a:endParaRPr lang="en-US"/>
          </a:p>
        </p:txBody>
      </p:sp>
    </p:spTree>
    <p:extLst>
      <p:ext uri="{BB962C8B-B14F-4D97-AF65-F5344CB8AC3E}">
        <p14:creationId xmlns:p14="http://schemas.microsoft.com/office/powerpoint/2010/main" val="1667668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third party bank connectivity solution provider has a number of benefits — not the least of which is reducing the amount of time you need to spend working with spreadsheets!</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16</a:t>
            </a:fld>
            <a:endParaRPr lang="en-US"/>
          </a:p>
        </p:txBody>
      </p:sp>
    </p:spTree>
    <p:extLst>
      <p:ext uri="{BB962C8B-B14F-4D97-AF65-F5344CB8AC3E}">
        <p14:creationId xmlns:p14="http://schemas.microsoft.com/office/powerpoint/2010/main" val="4039736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Bef>
                <a:spcPts val="0"/>
              </a:spcBef>
            </a:pPr>
            <a:r>
              <a:rPr lang="en-US" sz="800" kern="1200" dirty="0">
                <a:solidFill>
                  <a:schemeClr val="tx1"/>
                </a:solidFill>
                <a:latin typeface="+mn-lt"/>
                <a:ea typeface="+mn-ea"/>
                <a:cs typeface="Arial" panose="020B0604020202020204" pitchFamily="34" charset="0"/>
              </a:rPr>
              <a:t>It is essential to know who and what you are dealing with: large providers who make public filings are more attractive partners than smaller privately owned bureaus.</a:t>
            </a:r>
          </a:p>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17</a:t>
            </a:fld>
            <a:endParaRPr lang="en-US"/>
          </a:p>
        </p:txBody>
      </p:sp>
    </p:spTree>
    <p:extLst>
      <p:ext uri="{BB962C8B-B14F-4D97-AF65-F5344CB8AC3E}">
        <p14:creationId xmlns:p14="http://schemas.microsoft.com/office/powerpoint/2010/main" val="2542066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20</a:t>
            </a:fld>
            <a:endParaRPr lang="en-US"/>
          </a:p>
        </p:txBody>
      </p:sp>
    </p:spTree>
    <p:extLst>
      <p:ext uri="{BB962C8B-B14F-4D97-AF65-F5344CB8AC3E}">
        <p14:creationId xmlns:p14="http://schemas.microsoft.com/office/powerpoint/2010/main" val="3154057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err="1">
                <a:solidFill>
                  <a:schemeClr val="tx1"/>
                </a:solidFill>
                <a:effectLst/>
                <a:latin typeface="+mn-lt"/>
                <a:ea typeface="+mn-ea"/>
                <a:cs typeface="+mn-cs"/>
              </a:rPr>
              <a:t>Millicom</a:t>
            </a:r>
            <a:r>
              <a:rPr lang="en-US" sz="1100" kern="1200" dirty="0">
                <a:solidFill>
                  <a:schemeClr val="tx1"/>
                </a:solidFill>
                <a:effectLst/>
                <a:latin typeface="+mn-lt"/>
                <a:ea typeface="+mn-ea"/>
                <a:cs typeface="+mn-cs"/>
              </a:rPr>
              <a:t> handles hundreds of accounts globally through multiple banks located in</a:t>
            </a:r>
          </a:p>
          <a:p>
            <a:r>
              <a:rPr lang="en-US" sz="1100" kern="1200" dirty="0">
                <a:solidFill>
                  <a:schemeClr val="tx1"/>
                </a:solidFill>
                <a:effectLst/>
                <a:latin typeface="+mn-lt"/>
                <a:ea typeface="+mn-ea"/>
                <a:cs typeface="+mn-cs"/>
              </a:rPr>
              <a:t>various parts of the world, using multiple ERPs. The company needed greater</a:t>
            </a:r>
          </a:p>
          <a:p>
            <a:r>
              <a:rPr lang="en-US" sz="1100" kern="1200" dirty="0">
                <a:solidFill>
                  <a:schemeClr val="tx1"/>
                </a:solidFill>
                <a:effectLst/>
                <a:latin typeface="+mn-lt"/>
                <a:ea typeface="+mn-ea"/>
                <a:cs typeface="+mn-cs"/>
              </a:rPr>
              <a:t>visibility into its global treasury operations, more automated, scalable bank connectivity, and a centralized user interface.</a:t>
            </a:r>
          </a:p>
          <a:p>
            <a:endParaRPr lang="en-US" sz="1100" kern="1200" dirty="0">
              <a:solidFill>
                <a:schemeClr val="tx1"/>
              </a:solidFill>
              <a:effectLst/>
              <a:latin typeface="+mn-lt"/>
              <a:ea typeface="+mn-ea"/>
              <a:cs typeface="+mn-cs"/>
            </a:endParaRPr>
          </a:p>
          <a:p>
            <a:r>
              <a:rPr lang="en-US" sz="1100" kern="1200" dirty="0" err="1">
                <a:solidFill>
                  <a:schemeClr val="tx1"/>
                </a:solidFill>
                <a:effectLst/>
                <a:latin typeface="+mn-lt"/>
                <a:ea typeface="+mn-ea"/>
                <a:cs typeface="+mn-cs"/>
              </a:rPr>
              <a:t>Millicom</a:t>
            </a:r>
            <a:r>
              <a:rPr lang="en-US" sz="1100" kern="1200" dirty="0">
                <a:solidFill>
                  <a:schemeClr val="tx1"/>
                </a:solidFill>
                <a:effectLst/>
                <a:latin typeface="+mn-lt"/>
                <a:ea typeface="+mn-ea"/>
                <a:cs typeface="+mn-cs"/>
              </a:rPr>
              <a:t> uses Fides ARS to receive MT940s from its banks, host-to-host transmitted in files divided per country and bank. For banks that do not send/accept MT940s, Fides builds converters. </a:t>
            </a:r>
          </a:p>
          <a:p>
            <a:endParaRPr lang="en-US" sz="1100" kern="1200" dirty="0">
              <a:solidFill>
                <a:schemeClr val="tx1"/>
              </a:solidFill>
              <a:effectLst/>
              <a:latin typeface="+mn-lt"/>
              <a:ea typeface="+mn-ea"/>
              <a:cs typeface="+mn-cs"/>
            </a:endParaRPr>
          </a:p>
          <a:p>
            <a:r>
              <a:rPr lang="en-US" sz="1100" kern="1200" dirty="0" err="1">
                <a:solidFill>
                  <a:schemeClr val="tx1"/>
                </a:solidFill>
                <a:effectLst/>
                <a:latin typeface="+mn-lt"/>
                <a:ea typeface="+mn-ea"/>
                <a:cs typeface="+mn-cs"/>
              </a:rPr>
              <a:t>Millicom</a:t>
            </a:r>
            <a:r>
              <a:rPr lang="en-US" sz="1100" kern="1200" dirty="0">
                <a:solidFill>
                  <a:schemeClr val="tx1"/>
                </a:solidFill>
                <a:effectLst/>
                <a:latin typeface="+mn-lt"/>
                <a:ea typeface="+mn-ea"/>
                <a:cs typeface="+mn-cs"/>
              </a:rPr>
              <a:t> uses Fides EFT for MT101 SWIFT network messages. </a:t>
            </a:r>
            <a:r>
              <a:rPr lang="en-US" sz="1100" kern="1200" dirty="0" err="1">
                <a:solidFill>
                  <a:schemeClr val="tx1"/>
                </a:solidFill>
                <a:effectLst/>
                <a:latin typeface="+mn-lt"/>
                <a:ea typeface="+mn-ea"/>
                <a:cs typeface="+mn-cs"/>
              </a:rPr>
              <a:t>Millicom</a:t>
            </a:r>
            <a:r>
              <a:rPr lang="en-US" sz="1100" kern="1200" dirty="0">
                <a:solidFill>
                  <a:schemeClr val="tx1"/>
                </a:solidFill>
                <a:effectLst/>
                <a:latin typeface="+mn-lt"/>
                <a:ea typeface="+mn-ea"/>
                <a:cs typeface="+mn-cs"/>
              </a:rPr>
              <a:t> sends XML pain.001 files to Fides via host-to-host connection. Fides converts those files to MT101 format and sends to the bank via the SWIFT network.</a:t>
            </a:r>
          </a:p>
          <a:p>
            <a:endParaRPr lang="en-US" sz="1100" kern="1200" dirty="0">
              <a:solidFill>
                <a:schemeClr val="tx1"/>
              </a:solidFill>
              <a:effectLst/>
              <a:latin typeface="+mn-lt"/>
              <a:ea typeface="+mn-ea"/>
              <a:cs typeface="+mn-cs"/>
            </a:endParaRPr>
          </a:p>
          <a:p>
            <a:r>
              <a:rPr lang="en-US" sz="1100" b="0" i="1" kern="1200" dirty="0">
                <a:solidFill>
                  <a:schemeClr val="tx1"/>
                </a:solidFill>
                <a:effectLst/>
                <a:latin typeface="+mn-lt"/>
                <a:ea typeface="+mn-ea"/>
                <a:cs typeface="+mn-cs"/>
              </a:rPr>
              <a:t>“Last year, </a:t>
            </a:r>
            <a:r>
              <a:rPr lang="en-US" sz="1100" b="0" i="1" kern="1200" dirty="0" err="1">
                <a:solidFill>
                  <a:schemeClr val="tx1"/>
                </a:solidFill>
                <a:effectLst/>
                <a:latin typeface="+mn-lt"/>
                <a:ea typeface="+mn-ea"/>
                <a:cs typeface="+mn-cs"/>
              </a:rPr>
              <a:t>Millicom</a:t>
            </a:r>
            <a:r>
              <a:rPr lang="en-US" sz="1100" b="0" i="1" kern="1200" dirty="0">
                <a:solidFill>
                  <a:schemeClr val="tx1"/>
                </a:solidFill>
                <a:effectLst/>
                <a:latin typeface="+mn-lt"/>
                <a:ea typeface="+mn-ea"/>
                <a:cs typeface="+mn-cs"/>
              </a:rPr>
              <a:t> established host-to-host connections with some banks in </a:t>
            </a:r>
            <a:r>
              <a:rPr lang="en-US" sz="1100" b="0" i="1" kern="1200" dirty="0" err="1">
                <a:solidFill>
                  <a:schemeClr val="tx1"/>
                </a:solidFill>
                <a:effectLst/>
                <a:latin typeface="+mn-lt"/>
                <a:ea typeface="+mn-ea"/>
                <a:cs typeface="+mn-cs"/>
              </a:rPr>
              <a:t>LatAm</a:t>
            </a:r>
            <a:r>
              <a:rPr lang="en-US" sz="1100" b="0" i="1" kern="1200" dirty="0">
                <a:solidFill>
                  <a:schemeClr val="tx1"/>
                </a:solidFill>
                <a:effectLst/>
                <a:latin typeface="+mn-lt"/>
                <a:ea typeface="+mn-ea"/>
                <a:cs typeface="+mn-cs"/>
              </a:rPr>
              <a:t> for our operations - at least 2 banks in each country. Next year we will move to a new version of our ERP. Without Fides, we would have had to rebuild all fifteen connections individually” – Bogdan </a:t>
            </a:r>
            <a:r>
              <a:rPr lang="en-US" sz="1100" b="0" i="1" kern="1200" dirty="0" err="1">
                <a:solidFill>
                  <a:schemeClr val="tx1"/>
                </a:solidFill>
                <a:effectLst/>
                <a:latin typeface="+mn-lt"/>
                <a:ea typeface="+mn-ea"/>
                <a:cs typeface="+mn-cs"/>
              </a:rPr>
              <a:t>Carneru</a:t>
            </a:r>
            <a:r>
              <a:rPr lang="en-US" sz="1100" b="0" i="1" kern="1200" dirty="0">
                <a:solidFill>
                  <a:schemeClr val="tx1"/>
                </a:solidFill>
                <a:effectLst/>
                <a:latin typeface="+mn-lt"/>
                <a:ea typeface="+mn-ea"/>
                <a:cs typeface="+mn-cs"/>
              </a:rPr>
              <a:t>, Treasury Project Manager, </a:t>
            </a:r>
            <a:r>
              <a:rPr lang="en-US" sz="1100" b="0" i="1" kern="1200" dirty="0" err="1">
                <a:solidFill>
                  <a:schemeClr val="tx1"/>
                </a:solidFill>
                <a:effectLst/>
                <a:latin typeface="+mn-lt"/>
                <a:ea typeface="+mn-ea"/>
                <a:cs typeface="+mn-cs"/>
              </a:rPr>
              <a:t>Millicom</a:t>
            </a:r>
            <a:endParaRPr lang="en-US" sz="11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21</a:t>
            </a:fld>
            <a:endParaRPr lang="en-US"/>
          </a:p>
        </p:txBody>
      </p:sp>
    </p:spTree>
    <p:extLst>
      <p:ext uri="{BB962C8B-B14F-4D97-AF65-F5344CB8AC3E}">
        <p14:creationId xmlns:p14="http://schemas.microsoft.com/office/powerpoint/2010/main" val="3414489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sure that a bank connectivity solution can really save that much time?  Here’s a quote from one of our customers. Much of the 15 hours saved were spreadsheet-related. </a:t>
            </a:r>
          </a:p>
        </p:txBody>
      </p:sp>
      <p:sp>
        <p:nvSpPr>
          <p:cNvPr id="4" name="Slide Number Placeholder 3"/>
          <p:cNvSpPr>
            <a:spLocks noGrp="1"/>
          </p:cNvSpPr>
          <p:nvPr>
            <p:ph type="sldNum" sz="quarter" idx="5"/>
          </p:nvPr>
        </p:nvSpPr>
        <p:spPr/>
        <p:txBody>
          <a:bodyPr/>
          <a:lstStyle/>
          <a:p>
            <a:fld id="{32674CE4-FBD8-4481-AEFB-CA53E599A745}" type="slidenum">
              <a:rPr lang="en-US" smtClean="0"/>
              <a:t>22</a:t>
            </a:fld>
            <a:endParaRPr lang="en-US"/>
          </a:p>
        </p:txBody>
      </p:sp>
    </p:spTree>
    <p:extLst>
      <p:ext uri="{BB962C8B-B14F-4D97-AF65-F5344CB8AC3E}">
        <p14:creationId xmlns:p14="http://schemas.microsoft.com/office/powerpoint/2010/main" val="17774085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 American Tower has a global footprint, working with 35 banks and 300+ accounts</a:t>
            </a:r>
          </a:p>
          <a:p>
            <a:r>
              <a:rPr lang="en-US" sz="1100" kern="1200" dirty="0">
                <a:solidFill>
                  <a:schemeClr val="tx1"/>
                </a:solidFill>
                <a:effectLst/>
                <a:latin typeface="+mn-lt"/>
                <a:ea typeface="+mn-ea"/>
                <a:cs typeface="+mn-cs"/>
              </a:rPr>
              <a:t>around the world. The company wanted to implement a treasury management solution that would automate manual processes and unify treasury operations.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The American Tower team selected </a:t>
            </a:r>
            <a:r>
              <a:rPr lang="en-US" sz="1100" kern="1200" dirty="0" err="1">
                <a:solidFill>
                  <a:schemeClr val="tx1"/>
                </a:solidFill>
                <a:effectLst/>
                <a:latin typeface="+mn-lt"/>
                <a:ea typeface="+mn-ea"/>
                <a:cs typeface="+mn-cs"/>
              </a:rPr>
              <a:t>Reval</a:t>
            </a:r>
            <a:r>
              <a:rPr lang="en-US" sz="1100" kern="1200" dirty="0">
                <a:solidFill>
                  <a:schemeClr val="tx1"/>
                </a:solidFill>
                <a:effectLst/>
                <a:latin typeface="+mn-lt"/>
                <a:ea typeface="+mn-ea"/>
                <a:cs typeface="+mn-cs"/>
              </a:rPr>
              <a:t> as their TMS provider. Initially, the team was more concerned with TMS capabilities than with bank connectivity. But</a:t>
            </a:r>
          </a:p>
          <a:p>
            <a:r>
              <a:rPr lang="en-US" sz="1100" kern="1200" dirty="0">
                <a:solidFill>
                  <a:schemeClr val="tx1"/>
                </a:solidFill>
                <a:effectLst/>
                <a:latin typeface="+mn-lt"/>
                <a:ea typeface="+mn-ea"/>
                <a:cs typeface="+mn-cs"/>
              </a:rPr>
              <a:t>when they started to centralize global treasury operations, they found </a:t>
            </a:r>
            <a:r>
              <a:rPr lang="en-US" sz="1100" kern="1200" dirty="0" err="1">
                <a:solidFill>
                  <a:schemeClr val="tx1"/>
                </a:solidFill>
                <a:effectLst/>
                <a:latin typeface="+mn-lt"/>
                <a:ea typeface="+mn-ea"/>
                <a:cs typeface="+mn-cs"/>
              </a:rPr>
              <a:t>Reval’s</a:t>
            </a:r>
            <a:r>
              <a:rPr lang="en-US" sz="1100" kern="1200" dirty="0">
                <a:solidFill>
                  <a:schemeClr val="tx1"/>
                </a:solidFill>
                <a:effectLst/>
                <a:latin typeface="+mn-lt"/>
                <a:ea typeface="+mn-ea"/>
                <a:cs typeface="+mn-cs"/>
              </a:rPr>
              <a:t> partnership with Fides to be a valuable asset.</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Using Fides through their </a:t>
            </a:r>
            <a:r>
              <a:rPr lang="en-US" sz="1100" kern="1200" dirty="0" err="1">
                <a:solidFill>
                  <a:schemeClr val="tx1"/>
                </a:solidFill>
                <a:effectLst/>
                <a:latin typeface="+mn-lt"/>
                <a:ea typeface="+mn-ea"/>
                <a:cs typeface="+mn-cs"/>
              </a:rPr>
              <a:t>Reval</a:t>
            </a:r>
            <a:r>
              <a:rPr lang="en-US" sz="1100" kern="1200" dirty="0">
                <a:solidFill>
                  <a:schemeClr val="tx1"/>
                </a:solidFill>
                <a:effectLst/>
                <a:latin typeface="+mn-lt"/>
                <a:ea typeface="+mn-ea"/>
                <a:cs typeface="+mn-cs"/>
              </a:rPr>
              <a:t> agreement, American Tower </a:t>
            </a:r>
            <a:r>
              <a:rPr lang="en-US" sz="1100" kern="1200" dirty="0" err="1">
                <a:solidFill>
                  <a:schemeClr val="tx1"/>
                </a:solidFill>
                <a:effectLst/>
                <a:latin typeface="+mn-lt"/>
                <a:ea typeface="+mn-ea"/>
                <a:cs typeface="+mn-cs"/>
              </a:rPr>
              <a:t>onboarded</a:t>
            </a:r>
            <a:r>
              <a:rPr lang="en-US" sz="1100" kern="1200" dirty="0">
                <a:solidFill>
                  <a:schemeClr val="tx1"/>
                </a:solidFill>
                <a:effectLst/>
                <a:latin typeface="+mn-lt"/>
                <a:ea typeface="+mn-ea"/>
                <a:cs typeface="+mn-cs"/>
              </a:rPr>
              <a:t> more than 300 bank accounts and set them all up with automatic bank account statement</a:t>
            </a:r>
          </a:p>
          <a:p>
            <a:r>
              <a:rPr lang="en-US" sz="1100" kern="1200" dirty="0">
                <a:solidFill>
                  <a:schemeClr val="tx1"/>
                </a:solidFill>
                <a:effectLst/>
                <a:latin typeface="+mn-lt"/>
                <a:ea typeface="+mn-ea"/>
                <a:cs typeface="+mn-cs"/>
              </a:rPr>
              <a:t>reporting.  This streamlining saves their treasury team approximately 15 hours per week of manual administrative work. </a:t>
            </a:r>
          </a:p>
          <a:p>
            <a:endParaRPr lang="en-US" sz="1100" b="0" i="1" kern="1200" dirty="0">
              <a:solidFill>
                <a:schemeClr val="tx1"/>
              </a:solidFill>
              <a:effectLst/>
              <a:latin typeface="+mn-lt"/>
              <a:ea typeface="+mn-ea"/>
              <a:cs typeface="+mn-cs"/>
            </a:endParaRPr>
          </a:p>
          <a:p>
            <a:r>
              <a:rPr lang="en-US" sz="1100" b="0" i="1" kern="1200" dirty="0">
                <a:solidFill>
                  <a:schemeClr val="tx1"/>
                </a:solidFill>
                <a:effectLst/>
                <a:latin typeface="+mn-lt"/>
                <a:ea typeface="+mn-ea"/>
                <a:cs typeface="+mn-cs"/>
              </a:rPr>
              <a:t>“Payments connectivity can be very painful. </a:t>
            </a:r>
            <a:r>
              <a:rPr lang="en-US" sz="1100" b="0" i="1" kern="1200" dirty="0" err="1">
                <a:solidFill>
                  <a:schemeClr val="tx1"/>
                </a:solidFill>
                <a:effectLst/>
                <a:latin typeface="+mn-lt"/>
                <a:ea typeface="+mn-ea"/>
                <a:cs typeface="+mn-cs"/>
              </a:rPr>
              <a:t>Reval</a:t>
            </a:r>
            <a:r>
              <a:rPr lang="en-US" sz="1100" b="0" i="1" kern="1200" dirty="0">
                <a:solidFill>
                  <a:schemeClr val="tx1"/>
                </a:solidFill>
                <a:effectLst/>
                <a:latin typeface="+mn-lt"/>
                <a:ea typeface="+mn-ea"/>
                <a:cs typeface="+mn-cs"/>
              </a:rPr>
              <a:t> chose wisely when they selected Fides as their bank connectivity partner: Fides is used to working with the banks and already has connections with many of them. If there is no existing connection, they will build one.” – Jeff Williams, Senior Director of Treasury, American Tower</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23</a:t>
            </a:fld>
            <a:endParaRPr lang="en-US"/>
          </a:p>
        </p:txBody>
      </p:sp>
    </p:spTree>
    <p:extLst>
      <p:ext uri="{BB962C8B-B14F-4D97-AF65-F5344CB8AC3E}">
        <p14:creationId xmlns:p14="http://schemas.microsoft.com/office/powerpoint/2010/main" val="89435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3</a:t>
            </a:fld>
            <a:endParaRPr lang="en-US"/>
          </a:p>
        </p:txBody>
      </p:sp>
    </p:spTree>
    <p:extLst>
      <p:ext uri="{BB962C8B-B14F-4D97-AF65-F5344CB8AC3E}">
        <p14:creationId xmlns:p14="http://schemas.microsoft.com/office/powerpoint/2010/main" val="155017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24</a:t>
            </a:fld>
            <a:endParaRPr lang="en-US"/>
          </a:p>
        </p:txBody>
      </p:sp>
    </p:spTree>
    <p:extLst>
      <p:ext uri="{BB962C8B-B14F-4D97-AF65-F5344CB8AC3E}">
        <p14:creationId xmlns:p14="http://schemas.microsoft.com/office/powerpoint/2010/main" val="2912729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Prior to 2016, UPS leveraged a domestic US treasury system, a homegrown international system, and a large number of banking platforms to manage cash.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UPS had 90+ different electronic banking portals with 2,500+ users in business units around the world, making it extremely challenging to manage and control funds and impossible to track who had access to make payments on behalf of the company.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day, staff would have to go into a web-based tool and estimate their daily receipts and disbursements. It was a manual and inaccurate process with hundreds of forecasts submitted daily. Global visibility was a severe challenge as there was no central reporting and no global comprehensive repository.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And, regulatory shifts were changing the landscape of how UPS could concentrate cash, putting over $2B in international liquidity at risk if they could not replace their notional cash pooling structure with physical funds transfers.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UPS started the project in April 2016, with an aggressive timeline of moving 80 percent of global cash balances by October of that year. That meant only a six month implementation timeframe to stand up the system and get bank connectivity to the first 200 accounts within banks located across 10 countries. They worked with </a:t>
            </a:r>
            <a:r>
              <a:rPr lang="en-US" sz="1200" kern="1200" dirty="0" err="1">
                <a:solidFill>
                  <a:schemeClr val="tx1"/>
                </a:solidFill>
                <a:effectLst/>
                <a:latin typeface="+mn-lt"/>
                <a:ea typeface="+mn-ea"/>
                <a:cs typeface="+mn-cs"/>
              </a:rPr>
              <a:t>Reval</a:t>
            </a:r>
            <a:r>
              <a:rPr lang="en-US" sz="1200" kern="1200" dirty="0">
                <a:solidFill>
                  <a:schemeClr val="tx1"/>
                </a:solidFill>
                <a:effectLst/>
                <a:latin typeface="+mn-lt"/>
                <a:ea typeface="+mn-ea"/>
                <a:cs typeface="+mn-cs"/>
              </a:rPr>
              <a:t> and Fides to put a TMS &amp; bank connectivity solution in place.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UPS uses the SWIFT Network for all payment processing, leveraging the Fides BIC and their own corporate BIC (which Fides helped the company establish). The option to use Fides’ BIC to make connections with the first wave of banks made it possible for UPS to meet its aggressive regulatory compliance-driven project implementation timeline.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Having an automated payments process and a central repository eliminates the need for multiple complex spreadsheets and manually compiled data. This automation also significantly reduces human error, making the data cleaner and more accurate.</a:t>
            </a:r>
          </a:p>
          <a:p>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visibility provided by Fides has greatly increased our efficiency in managing cash and cash assets, which is ultimately what treasury is about.” – Eli Brown, Treasury Process Controller, UPS</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25</a:t>
            </a:fld>
            <a:endParaRPr lang="en-US"/>
          </a:p>
        </p:txBody>
      </p:sp>
    </p:spTree>
    <p:extLst>
      <p:ext uri="{BB962C8B-B14F-4D97-AF65-F5344CB8AC3E}">
        <p14:creationId xmlns:p14="http://schemas.microsoft.com/office/powerpoint/2010/main" val="27250809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674CE4-FBD8-4481-AEFB-CA53E599A745}" type="slidenum">
              <a:rPr lang="en-US" smtClean="0"/>
              <a:t>26</a:t>
            </a:fld>
            <a:endParaRPr lang="en-US"/>
          </a:p>
        </p:txBody>
      </p:sp>
    </p:spTree>
    <p:extLst>
      <p:ext uri="{BB962C8B-B14F-4D97-AF65-F5344CB8AC3E}">
        <p14:creationId xmlns:p14="http://schemas.microsoft.com/office/powerpoint/2010/main" val="14399117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err="1">
                <a:solidFill>
                  <a:schemeClr val="tx1"/>
                </a:solidFill>
                <a:effectLst/>
                <a:latin typeface="+mn-lt"/>
                <a:ea typeface="+mn-ea"/>
                <a:cs typeface="+mn-cs"/>
              </a:rPr>
              <a:t>Payoneer</a:t>
            </a:r>
            <a:r>
              <a:rPr lang="en-US" sz="1100" kern="1200" dirty="0">
                <a:solidFill>
                  <a:schemeClr val="tx1"/>
                </a:solidFill>
                <a:effectLst/>
                <a:latin typeface="+mn-lt"/>
                <a:ea typeface="+mn-ea"/>
                <a:cs typeface="+mn-cs"/>
              </a:rPr>
              <a:t> deals with disbursing payments around the world in a variety of ways, including wire transfers, local bank transfers, credit cards, </a:t>
            </a:r>
            <a:r>
              <a:rPr lang="en-US" sz="1100" kern="1200" dirty="0" err="1">
                <a:solidFill>
                  <a:schemeClr val="tx1"/>
                </a:solidFill>
                <a:effectLst/>
                <a:latin typeface="+mn-lt"/>
                <a:ea typeface="+mn-ea"/>
                <a:cs typeface="+mn-cs"/>
              </a:rPr>
              <a:t>echecks</a:t>
            </a:r>
            <a:r>
              <a:rPr lang="en-US" sz="1100" kern="1200" dirty="0">
                <a:solidFill>
                  <a:schemeClr val="tx1"/>
                </a:solidFill>
                <a:effectLst/>
                <a:latin typeface="+mn-lt"/>
                <a:ea typeface="+mn-ea"/>
                <a:cs typeface="+mn-cs"/>
              </a:rPr>
              <a:t> and more, in</a:t>
            </a:r>
          </a:p>
          <a:p>
            <a:r>
              <a:rPr lang="en-US" sz="1100" kern="1200" dirty="0">
                <a:solidFill>
                  <a:schemeClr val="tx1"/>
                </a:solidFill>
                <a:effectLst/>
                <a:latin typeface="+mn-lt"/>
                <a:ea typeface="+mn-ea"/>
                <a:cs typeface="+mn-cs"/>
              </a:rPr>
              <a:t>multiple currencies.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Many of their banks are small and are not on the SWIFT network, requiring</a:t>
            </a:r>
          </a:p>
          <a:p>
            <a:r>
              <a:rPr lang="en-US" sz="1100" kern="1200" dirty="0">
                <a:solidFill>
                  <a:schemeClr val="tx1"/>
                </a:solidFill>
                <a:effectLst/>
                <a:latin typeface="+mn-lt"/>
                <a:ea typeface="+mn-ea"/>
                <a:cs typeface="+mn-cs"/>
              </a:rPr>
              <a:t>some unique solutions.  With Fides, in the first year, </a:t>
            </a:r>
            <a:r>
              <a:rPr lang="en-US" sz="1100" kern="1200" dirty="0" err="1">
                <a:solidFill>
                  <a:schemeClr val="tx1"/>
                </a:solidFill>
                <a:effectLst/>
                <a:latin typeface="+mn-lt"/>
                <a:ea typeface="+mn-ea"/>
                <a:cs typeface="+mn-cs"/>
              </a:rPr>
              <a:t>Payoneer</a:t>
            </a:r>
            <a:r>
              <a:rPr lang="en-US" sz="1100" kern="1200" dirty="0">
                <a:solidFill>
                  <a:schemeClr val="tx1"/>
                </a:solidFill>
                <a:effectLst/>
                <a:latin typeface="+mn-lt"/>
                <a:ea typeface="+mn-ea"/>
                <a:cs typeface="+mn-cs"/>
              </a:rPr>
              <a:t> was able to onboard</a:t>
            </a:r>
          </a:p>
          <a:p>
            <a:r>
              <a:rPr lang="en-US" sz="1100" kern="1200" dirty="0">
                <a:solidFill>
                  <a:schemeClr val="tx1"/>
                </a:solidFill>
                <a:effectLst/>
                <a:latin typeface="+mn-lt"/>
                <a:ea typeface="+mn-ea"/>
                <a:cs typeface="+mn-cs"/>
              </a:rPr>
              <a:t>~ 180 bank accounts and as of late 2017 has 270 accounts managed by Fides.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Fides connects to both the </a:t>
            </a:r>
            <a:r>
              <a:rPr lang="en-US" sz="1100" kern="1200" dirty="0" err="1">
                <a:solidFill>
                  <a:schemeClr val="tx1"/>
                </a:solidFill>
                <a:effectLst/>
                <a:latin typeface="+mn-lt"/>
                <a:ea typeface="+mn-ea"/>
                <a:cs typeface="+mn-cs"/>
              </a:rPr>
              <a:t>Kyriba</a:t>
            </a:r>
            <a:r>
              <a:rPr lang="en-US" sz="1100" kern="1200" dirty="0">
                <a:solidFill>
                  <a:schemeClr val="tx1"/>
                </a:solidFill>
                <a:effectLst/>
                <a:latin typeface="+mn-lt"/>
                <a:ea typeface="+mn-ea"/>
                <a:cs typeface="+mn-cs"/>
              </a:rPr>
              <a:t> TMS and the banks.</a:t>
            </a:r>
          </a:p>
          <a:p>
            <a:endParaRPr lang="en-US" sz="1100" kern="1200" dirty="0">
              <a:solidFill>
                <a:schemeClr val="tx1"/>
              </a:solidFill>
              <a:effectLst/>
              <a:latin typeface="+mn-lt"/>
              <a:ea typeface="+mn-ea"/>
              <a:cs typeface="+mn-cs"/>
            </a:endParaRPr>
          </a:p>
          <a:p>
            <a:r>
              <a:rPr lang="en-US" sz="1100" b="0" i="1" kern="1200" dirty="0">
                <a:solidFill>
                  <a:schemeClr val="tx1"/>
                </a:solidFill>
                <a:effectLst/>
                <a:latin typeface="+mn-lt"/>
                <a:ea typeface="+mn-ea"/>
                <a:cs typeface="+mn-cs"/>
              </a:rPr>
              <a:t>“Fides was able to support our wide variety of unique vendors, and was quite helpful in offering creative solutions and alternatives to support the small non-SWIFT banks and payment providers who could only provide transaction information via email.” – </a:t>
            </a:r>
            <a:r>
              <a:rPr lang="en-US" sz="1100" b="0" i="1" kern="1200" dirty="0" err="1">
                <a:solidFill>
                  <a:schemeClr val="tx1"/>
                </a:solidFill>
                <a:effectLst/>
                <a:latin typeface="+mn-lt"/>
                <a:ea typeface="+mn-ea"/>
                <a:cs typeface="+mn-cs"/>
              </a:rPr>
              <a:t>Lital</a:t>
            </a:r>
            <a:r>
              <a:rPr lang="en-US" sz="1100" b="0" i="1" kern="1200" dirty="0">
                <a:solidFill>
                  <a:schemeClr val="tx1"/>
                </a:solidFill>
                <a:effectLst/>
                <a:latin typeface="+mn-lt"/>
                <a:ea typeface="+mn-ea"/>
                <a:cs typeface="+mn-cs"/>
              </a:rPr>
              <a:t> </a:t>
            </a:r>
            <a:r>
              <a:rPr lang="en-US" sz="1100" b="0" i="1" kern="1200" dirty="0" err="1">
                <a:solidFill>
                  <a:schemeClr val="tx1"/>
                </a:solidFill>
                <a:effectLst/>
                <a:latin typeface="+mn-lt"/>
                <a:ea typeface="+mn-ea"/>
                <a:cs typeface="+mn-cs"/>
              </a:rPr>
              <a:t>Lahav</a:t>
            </a:r>
            <a:r>
              <a:rPr lang="en-US" sz="1100" b="0" i="1" kern="1200" dirty="0">
                <a:solidFill>
                  <a:schemeClr val="tx1"/>
                </a:solidFill>
                <a:effectLst/>
                <a:latin typeface="+mn-lt"/>
                <a:ea typeface="+mn-ea"/>
                <a:cs typeface="+mn-cs"/>
              </a:rPr>
              <a:t>, Treasury Director, </a:t>
            </a:r>
            <a:r>
              <a:rPr lang="en-US" sz="1100" b="0" i="1" kern="1200" dirty="0" err="1">
                <a:solidFill>
                  <a:schemeClr val="tx1"/>
                </a:solidFill>
                <a:effectLst/>
                <a:latin typeface="+mn-lt"/>
                <a:ea typeface="+mn-ea"/>
                <a:cs typeface="+mn-cs"/>
              </a:rPr>
              <a:t>Payoneer</a:t>
            </a:r>
            <a:endParaRPr lang="en-US" sz="1100" b="0" i="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27</a:t>
            </a:fld>
            <a:endParaRPr lang="en-US"/>
          </a:p>
        </p:txBody>
      </p:sp>
    </p:spTree>
    <p:extLst>
      <p:ext uri="{BB962C8B-B14F-4D97-AF65-F5344CB8AC3E}">
        <p14:creationId xmlns:p14="http://schemas.microsoft.com/office/powerpoint/2010/main" val="3350320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28</a:t>
            </a:fld>
            <a:endParaRPr lang="en-US"/>
          </a:p>
        </p:txBody>
      </p:sp>
    </p:spTree>
    <p:extLst>
      <p:ext uri="{BB962C8B-B14F-4D97-AF65-F5344CB8AC3E}">
        <p14:creationId xmlns:p14="http://schemas.microsoft.com/office/powerpoint/2010/main" val="2759417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32674CE4-FBD8-4481-AEFB-CA53E599A745}" type="slidenum">
              <a:rPr lang="en-US" smtClean="0"/>
              <a:t>30</a:t>
            </a:fld>
            <a:endParaRPr lang="en-US"/>
          </a:p>
        </p:txBody>
      </p:sp>
    </p:spTree>
    <p:extLst>
      <p:ext uri="{BB962C8B-B14F-4D97-AF65-F5344CB8AC3E}">
        <p14:creationId xmlns:p14="http://schemas.microsoft.com/office/powerpoint/2010/main" val="6880379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32674CE4-FBD8-4481-AEFB-CA53E599A745}" type="slidenum">
              <a:rPr lang="en-US" smtClean="0"/>
              <a:t>31</a:t>
            </a:fld>
            <a:endParaRPr lang="en-US"/>
          </a:p>
        </p:txBody>
      </p:sp>
    </p:spTree>
    <p:extLst>
      <p:ext uri="{BB962C8B-B14F-4D97-AF65-F5344CB8AC3E}">
        <p14:creationId xmlns:p14="http://schemas.microsoft.com/office/powerpoint/2010/main" val="15690334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CH" dirty="0" err="1"/>
              <a:t>Since</a:t>
            </a:r>
            <a:r>
              <a:rPr lang="de-CH" dirty="0"/>
              <a:t> 1985, </a:t>
            </a:r>
            <a:r>
              <a:rPr lang="de-CH" dirty="0" err="1"/>
              <a:t>Fides</a:t>
            </a:r>
            <a:r>
              <a:rPr lang="de-CH" dirty="0"/>
              <a:t> </a:t>
            </a:r>
            <a:r>
              <a:rPr lang="de-CH" dirty="0" err="1"/>
              <a:t>has</a:t>
            </a:r>
            <a:r>
              <a:rPr lang="de-CH" dirty="0"/>
              <a:t> </a:t>
            </a:r>
            <a:r>
              <a:rPr lang="de-CH" dirty="0" err="1"/>
              <a:t>focused</a:t>
            </a:r>
            <a:r>
              <a:rPr lang="de-CH" dirty="0"/>
              <a:t> </a:t>
            </a:r>
            <a:r>
              <a:rPr lang="de-CH" dirty="0" err="1"/>
              <a:t>purely</a:t>
            </a:r>
            <a:r>
              <a:rPr lang="de-CH" dirty="0"/>
              <a:t> on multi-banking </a:t>
            </a:r>
            <a:r>
              <a:rPr lang="de-CH" dirty="0" err="1"/>
              <a:t>and</a:t>
            </a:r>
            <a:r>
              <a:rPr lang="de-CH" dirty="0"/>
              <a:t> </a:t>
            </a:r>
            <a:r>
              <a:rPr lang="de-CH" dirty="0" err="1"/>
              <a:t>connectivity</a:t>
            </a:r>
            <a:r>
              <a:rPr lang="de-CH" dirty="0"/>
              <a:t>. </a:t>
            </a:r>
            <a:r>
              <a:rPr lang="en-US" sz="1200" kern="1200" dirty="0">
                <a:solidFill>
                  <a:schemeClr val="tx1"/>
                </a:solidFill>
                <a:effectLst/>
                <a:latin typeface="+mn-lt"/>
                <a:ea typeface="+mn-ea"/>
                <a:cs typeface="+mn-cs"/>
              </a:rPr>
              <a:t>Fides helps more than 3,000 clients communicate with more than 10,000 banks within 170 countries.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facilitate communication via any channel – including SWIFT, EBICS, and Host-to-Host (H2H) – and support any format (all SWIFT MT formats, ISO20022, ACH, EDI, AFB, DTA, ABA and many more, enabling corporates to connect to any bank in any region worldwide.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Fides can connect with any TMS, ERP, bank, or network. </a:t>
            </a:r>
            <a:r>
              <a:rPr lang="en-US" sz="1200" b="0" i="0" kern="1200" dirty="0">
                <a:solidFill>
                  <a:schemeClr val="tx1"/>
                </a:solidFill>
                <a:effectLst/>
                <a:latin typeface="+mn-lt"/>
                <a:ea typeface="+mn-ea"/>
                <a:cs typeface="+mn-cs"/>
              </a:rPr>
              <a:t>Many of the most popular TMS solutions even incorporate Fides software directly into their platform.</a:t>
            </a:r>
            <a:endParaRPr lang="de-CH" baseline="0" dirty="0"/>
          </a:p>
        </p:txBody>
      </p:sp>
      <p:sp>
        <p:nvSpPr>
          <p:cNvPr id="4" name="Slide Number Placeholder 3"/>
          <p:cNvSpPr>
            <a:spLocks noGrp="1"/>
          </p:cNvSpPr>
          <p:nvPr>
            <p:ph type="sldNum" sz="quarter" idx="10"/>
          </p:nvPr>
        </p:nvSpPr>
        <p:spPr/>
        <p:txBody>
          <a:bodyPr/>
          <a:lstStyle/>
          <a:p>
            <a:fld id="{32674CE4-FBD8-4481-AEFB-CA53E599A745}" type="slidenum">
              <a:rPr lang="en-US" smtClean="0"/>
              <a:t>33</a:t>
            </a:fld>
            <a:endParaRPr lang="en-US"/>
          </a:p>
        </p:txBody>
      </p:sp>
    </p:spTree>
    <p:extLst>
      <p:ext uri="{BB962C8B-B14F-4D97-AF65-F5344CB8AC3E}">
        <p14:creationId xmlns:p14="http://schemas.microsoft.com/office/powerpoint/2010/main" val="858918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past decade — or more — there has been surprisingly little change in the pain points involved with treasury operations.</a:t>
            </a:r>
          </a:p>
          <a:p>
            <a:endParaRPr lang="en-US" dirty="0"/>
          </a:p>
          <a:p>
            <a:r>
              <a:rPr lang="en-US" dirty="0"/>
              <a:t>But while cash management, security, and operational risk remain significant concerns, most of these are caused by decentralized systems. </a:t>
            </a:r>
          </a:p>
          <a:p>
            <a:endParaRPr lang="en-US" dirty="0"/>
          </a:p>
          <a:p>
            <a:r>
              <a:rPr lang="en-US" dirty="0"/>
              <a:t>And another direct result of that decentralization is that it takes far more time than it should to get your job done. Between bank portals, spreadsheets, ERPs, treasury management systems and more, there are a lot of places where problems can arise.</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4</a:t>
            </a:fld>
            <a:endParaRPr lang="en-US"/>
          </a:p>
        </p:txBody>
      </p:sp>
    </p:spTree>
    <p:extLst>
      <p:ext uri="{BB962C8B-B14F-4D97-AF65-F5344CB8AC3E}">
        <p14:creationId xmlns:p14="http://schemas.microsoft.com/office/powerpoint/2010/main" val="3152891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At this point in time, the use of treasury software throughout the corporate environment is fairly high. Although significant opportunities remain for small and mid-market firms to find a solution to address their needs, the continued «democratization of technology» with regard to price points and capabilities is having significant influence on the adoption rates of these markets.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Excel continues to be used by the majority (80%) of organizations, this use of spreadsheets is frequently coupled with a more sophisticated solution, such as a TMS or ERP. According to Strategic Treasurer’s 2018 Rapid Research Tech Use Survey, half of corporate treasury departments (50%) were using a TMS, and 38% were using an ERP.</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5</a:t>
            </a:fld>
            <a:endParaRPr lang="en-US"/>
          </a:p>
        </p:txBody>
      </p:sp>
    </p:spTree>
    <p:extLst>
      <p:ext uri="{BB962C8B-B14F-4D97-AF65-F5344CB8AC3E}">
        <p14:creationId xmlns:p14="http://schemas.microsoft.com/office/powerpoint/2010/main" val="92481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corporate-to-bank connectivity landscape is complex. There are many options for connectivity channels – SWIFT, EBICS, Host-to-Host, and more. </a:t>
            </a:r>
          </a:p>
          <a:p>
            <a:endParaRPr lang="en-US" dirty="0"/>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7</a:t>
            </a:fld>
            <a:endParaRPr lang="en-US"/>
          </a:p>
        </p:txBody>
      </p:sp>
    </p:spTree>
    <p:extLst>
      <p:ext uri="{BB962C8B-B14F-4D97-AF65-F5344CB8AC3E}">
        <p14:creationId xmlns:p14="http://schemas.microsoft.com/office/powerpoint/2010/main" val="55134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SWIFT is the most commonly known and widely used banking communications network.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But while direct SWIFT connections provide the necessary multi-banking connectivity, they also require a significant investment - not just financially, but also time- and resource-wise. A bank may be on the SWIFT network, yet still require connectivity via the lead bank model. </a:t>
            </a:r>
            <a:r>
              <a:rPr lang="en-US" sz="1200" strike="sng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Alliance Lite2 can be a good solution for organizations that do not anticipate significant fluctuations or scalability requirements.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SWIFT’s service bureau model, corporates may choose to retain a third party (vetted by SWIFT) to maintain and manage their SWIFT BIC – which may be easiest for businesses on a growth trajectory who do not want to maintain an extensive IT team to manage treasury operations. The SWIFT service bureau option allows large enterprise groups to have the most flexible setup, with additional services tailor-made to their diversified ERP and/or TMS setup within the company group.</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8</a:t>
            </a:fld>
            <a:endParaRPr lang="en-US"/>
          </a:p>
        </p:txBody>
      </p:sp>
    </p:spTree>
    <p:extLst>
      <p:ext uri="{BB962C8B-B14F-4D97-AF65-F5344CB8AC3E}">
        <p14:creationId xmlns:p14="http://schemas.microsoft.com/office/powerpoint/2010/main" val="56674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Host-to-host connections are available from most banks but may be time consuming and complex to implement: host-to-host on-boarding can be slow due to having no standardized data standards, formats, and validations. Internal resources are required to manage and maintain the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while it may require some extra work, host-to-host connections can be a good choice if you are working with a small number of banks with high-volume transactions.</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9</a:t>
            </a:fld>
            <a:endParaRPr lang="en-US"/>
          </a:p>
        </p:txBody>
      </p:sp>
    </p:spTree>
    <p:extLst>
      <p:ext uri="{BB962C8B-B14F-4D97-AF65-F5344CB8AC3E}">
        <p14:creationId xmlns:p14="http://schemas.microsoft.com/office/powerpoint/2010/main" val="351369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EBICS protocol is an alternative to SWIFT, which has the potential to become a European standard.</a:t>
            </a:r>
            <a:r>
              <a:rPr lang="en-US" dirty="0">
                <a:effectLst/>
              </a:rPr>
              <a:t> </a:t>
            </a:r>
            <a:r>
              <a:rPr lang="en-US" sz="1200" kern="1200" dirty="0">
                <a:solidFill>
                  <a:schemeClr val="tx1"/>
                </a:solidFill>
                <a:effectLst/>
                <a:latin typeface="+mn-lt"/>
                <a:ea typeface="+mn-ea"/>
                <a:cs typeface="+mn-cs"/>
              </a:rPr>
              <a:t>For banking in Germany, France, Austria and Switzerland, EBICS provides a secure communication channel that can simplify the connectivity process.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EBICS 3.0 allows banks to provide standardized access for multiple countries on the basis of one standardized and fully harmonized infrastructure, and can also be used for clearing access for Single Euro Payments Area (SEPA) payments.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EBICS is not yet a global or even an European standard, adoption is growing. It is affordable to implement, and there is no charge for transactions in France and Germany (vs. using SWIFT). Using EBICS also offers a higher level of flexibility, as it would be easier for corporates to transfer business from one bank to another.</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10</a:t>
            </a:fld>
            <a:endParaRPr lang="en-US"/>
          </a:p>
        </p:txBody>
      </p:sp>
    </p:spTree>
    <p:extLst>
      <p:ext uri="{BB962C8B-B14F-4D97-AF65-F5344CB8AC3E}">
        <p14:creationId xmlns:p14="http://schemas.microsoft.com/office/powerpoint/2010/main" val="1147216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EBICS protocol is an alternative to SWIFT, which has the potential to become a European standard.</a:t>
            </a:r>
            <a:r>
              <a:rPr lang="en-US" dirty="0">
                <a:effectLst/>
              </a:rPr>
              <a:t> </a:t>
            </a:r>
            <a:r>
              <a:rPr lang="en-US" sz="1200" kern="1200" dirty="0">
                <a:solidFill>
                  <a:schemeClr val="tx1"/>
                </a:solidFill>
                <a:effectLst/>
                <a:latin typeface="+mn-lt"/>
                <a:ea typeface="+mn-ea"/>
                <a:cs typeface="+mn-cs"/>
              </a:rPr>
              <a:t>For banking in Germany, France, Austria and Switzerland, EBICS provides a secure communication channel that can simplify the connectivity process.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EBICS 3.0 allows banks to provide standardized access for multiple countries on the basis of one standardized and fully harmonized infrastructure, and can also be used for clearing access for Single Euro Payments Area (SEPA) payments.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EBICS is not yet a global or even an European standard, adoption is growing. It is affordable to implement, and there is no charge for transactions in France and Germany (vs. using SWIFT). Using EBICS also offers a higher level of flexibility, as it would be easier for corporates to transfer business from one bank to another.</a:t>
            </a:r>
          </a:p>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11</a:t>
            </a:fld>
            <a:endParaRPr lang="en-US"/>
          </a:p>
        </p:txBody>
      </p:sp>
    </p:spTree>
    <p:extLst>
      <p:ext uri="{BB962C8B-B14F-4D97-AF65-F5344CB8AC3E}">
        <p14:creationId xmlns:p14="http://schemas.microsoft.com/office/powerpoint/2010/main" val="912517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a:p>
        </p:txBody>
      </p:sp>
      <p:sp>
        <p:nvSpPr>
          <p:cNvPr id="9" name="Subtitle 8"/>
          <p:cNvSpPr>
            <a:spLocks noGrp="1"/>
          </p:cNvSpPr>
          <p:nvPr>
            <p:ph type="subTitle" idx="1"/>
          </p:nvPr>
        </p:nvSpPr>
        <p:spPr>
          <a:xfrm>
            <a:off x="609600" y="3899938"/>
            <a:ext cx="6230112"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8" name="Title 7"/>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en-US"/>
              <a:t>Click to edit Master title style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576" y="4845748"/>
            <a:ext cx="4489225" cy="1672549"/>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3576" y="4845748"/>
            <a:ext cx="4489225" cy="1672549"/>
          </a:xfrm>
          <a:prstGeom prst="rect">
            <a:avLst/>
          </a:prstGeom>
        </p:spPr>
      </p:pic>
    </p:spTree>
    <p:extLst>
      <p:ext uri="{BB962C8B-B14F-4D97-AF65-F5344CB8AC3E}">
        <p14:creationId xmlns:p14="http://schemas.microsoft.com/office/powerpoint/2010/main" val="294497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740" y="36576"/>
            <a:ext cx="2436876" cy="242968"/>
          </a:xfrm>
          <a:prstGeom prst="rect">
            <a:avLst/>
          </a:prstGeom>
        </p:spPr>
      </p:pic>
      <p:sp>
        <p:nvSpPr>
          <p:cNvPr id="7" name="Slide Number Placeholder 22">
            <a:extLst>
              <a:ext uri="{FF2B5EF4-FFF2-40B4-BE49-F238E27FC236}">
                <a16:creationId xmlns:a16="http://schemas.microsoft.com/office/drawing/2014/main" id="{7A3DA9B3-2059-4CCF-AD00-8801F25CD5C4}"/>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9" name="Straight Connector 8">
            <a:extLst>
              <a:ext uri="{FF2B5EF4-FFF2-40B4-BE49-F238E27FC236}">
                <a16:creationId xmlns:a16="http://schemas.microsoft.com/office/drawing/2014/main" id="{5393D7C1-E6B2-4B8E-9A83-41592B98B774}"/>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C71563C-3D29-46B3-BD77-97EDD338C006}"/>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336409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C1C19F-2EE0-4E3E-B581-EEAB5F17BE49}"/>
              </a:ext>
            </a:extLst>
          </p:cNvPr>
          <p:cNvPicPr>
            <a:picLocks noChangeAspect="1"/>
          </p:cNvPicPr>
          <p:nvPr userDrawn="1"/>
        </p:nvPicPr>
        <p:blipFill>
          <a:blip r:embed="rId2"/>
          <a:stretch>
            <a:fillRect/>
          </a:stretch>
        </p:blipFill>
        <p:spPr>
          <a:xfrm>
            <a:off x="0" y="0"/>
            <a:ext cx="12192000" cy="652272"/>
          </a:xfrm>
          <a:prstGeom prst="rect">
            <a:avLst/>
          </a:prstGeom>
        </p:spPr>
      </p:pic>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18288"/>
            <a:ext cx="2436876" cy="242968"/>
          </a:xfrm>
          <a:prstGeom prst="rect">
            <a:avLst/>
          </a:prstGeom>
        </p:spPr>
      </p:pic>
      <p:sp>
        <p:nvSpPr>
          <p:cNvPr id="6" name="Slide Number Placeholder 22">
            <a:extLst>
              <a:ext uri="{FF2B5EF4-FFF2-40B4-BE49-F238E27FC236}">
                <a16:creationId xmlns:a16="http://schemas.microsoft.com/office/drawing/2014/main" id="{FB44A35A-4A05-4127-819E-3C07D588A803}"/>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8" name="Straight Connector 7">
            <a:extLst>
              <a:ext uri="{FF2B5EF4-FFF2-40B4-BE49-F238E27FC236}">
                <a16:creationId xmlns:a16="http://schemas.microsoft.com/office/drawing/2014/main" id="{62D29A3E-231E-4289-A75C-C75ABE5939A3}"/>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25A7EA3-3DC7-4586-A5BF-F38BA6E1B9C0}"/>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97120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1143000"/>
            <a:ext cx="8331200" cy="5448300"/>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Vertical Title 1"/>
          <p:cNvSpPr>
            <a:spLocks noGrp="1"/>
          </p:cNvSpPr>
          <p:nvPr>
            <p:ph type="title" orient="vert"/>
          </p:nvPr>
        </p:nvSpPr>
        <p:spPr>
          <a:xfrm>
            <a:off x="9042400" y="1143000"/>
            <a:ext cx="2540000" cy="5448300"/>
          </a:xfrm>
        </p:spPr>
        <p:txBody>
          <a:bodyPr vert="eaVert"/>
          <a:lstStyle/>
          <a:p>
            <a:r>
              <a:rPr kumimoji="0" lang="en-US"/>
              <a:t>Click to edit Master title style</a:t>
            </a:r>
          </a:p>
        </p:txBody>
      </p:sp>
      <p:pic>
        <p:nvPicPr>
          <p:cNvPr id="4" name="Picture 3">
            <a:extLst>
              <a:ext uri="{FF2B5EF4-FFF2-40B4-BE49-F238E27FC236}">
                <a16:creationId xmlns:a16="http://schemas.microsoft.com/office/drawing/2014/main" id="{E5E0E04B-C19C-4118-9608-19E456A090FD}"/>
              </a:ext>
            </a:extLst>
          </p:cNvPr>
          <p:cNvPicPr>
            <a:picLocks noChangeAspect="1"/>
          </p:cNvPicPr>
          <p:nvPr userDrawn="1"/>
        </p:nvPicPr>
        <p:blipFill>
          <a:blip r:embed="rId2"/>
          <a:stretch>
            <a:fillRect/>
          </a:stretch>
        </p:blipFill>
        <p:spPr>
          <a:xfrm>
            <a:off x="0" y="0"/>
            <a:ext cx="12192000" cy="652272"/>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0"/>
            <a:ext cx="2436876" cy="242968"/>
          </a:xfrm>
          <a:prstGeom prst="rect">
            <a:avLst/>
          </a:prstGeom>
        </p:spPr>
      </p:pic>
    </p:spTree>
    <p:extLst>
      <p:ext uri="{BB962C8B-B14F-4D97-AF65-F5344CB8AC3E}">
        <p14:creationId xmlns:p14="http://schemas.microsoft.com/office/powerpoint/2010/main" val="44289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846056" y="649224"/>
            <a:ext cx="1276352" cy="457200"/>
          </a:xfrm>
          <a:prstGeom prst="rect">
            <a:avLst/>
          </a:prstGeom>
        </p:spPr>
        <p:txBody>
          <a:bodyPr/>
          <a:lstStyle/>
          <a:p>
            <a:endParaRPr lang="en-US" dirty="0"/>
          </a:p>
        </p:txBody>
      </p:sp>
      <p:sp>
        <p:nvSpPr>
          <p:cNvPr id="5" name="Footer Placeholder 4"/>
          <p:cNvSpPr>
            <a:spLocks noGrp="1"/>
          </p:cNvSpPr>
          <p:nvPr>
            <p:ph type="ftr" sz="quarter" idx="11"/>
          </p:nvPr>
        </p:nvSpPr>
        <p:spPr>
          <a:xfrm>
            <a:off x="7010400" y="649224"/>
            <a:ext cx="1767840" cy="457200"/>
          </a:xfrm>
          <a:prstGeom prst="rect">
            <a:avLst/>
          </a:prstGeom>
        </p:spPr>
        <p:txBody>
          <a:bodyPr/>
          <a:lstStyle/>
          <a:p>
            <a:endParaRPr lang="en-US" dirty="0"/>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grpSp>
        <p:nvGrpSpPr>
          <p:cNvPr id="13" name="Group 12">
            <a:extLst>
              <a:ext uri="{FF2B5EF4-FFF2-40B4-BE49-F238E27FC236}">
                <a16:creationId xmlns:a16="http://schemas.microsoft.com/office/drawing/2014/main" id="{B17949A8-93FC-4A71-A0FC-D3E4AC734BCC}"/>
              </a:ext>
            </a:extLst>
          </p:cNvPr>
          <p:cNvGrpSpPr/>
          <p:nvPr userDrawn="1"/>
        </p:nvGrpSpPr>
        <p:grpSpPr>
          <a:xfrm>
            <a:off x="0" y="-9144"/>
            <a:ext cx="12192000" cy="649224"/>
            <a:chOff x="0" y="-9144"/>
            <a:chExt cx="12192000" cy="649224"/>
          </a:xfrm>
        </p:grpSpPr>
        <p:sp>
          <p:nvSpPr>
            <p:cNvPr id="6" name="Rectangle 5">
              <a:extLst>
                <a:ext uri="{FF2B5EF4-FFF2-40B4-BE49-F238E27FC236}">
                  <a16:creationId xmlns:a16="http://schemas.microsoft.com/office/drawing/2014/main" id="{2B057B84-F001-4826-A9EB-8D8B675750B0}"/>
                </a:ext>
              </a:extLst>
            </p:cNvPr>
            <p:cNvSpPr/>
            <p:nvPr userDrawn="1"/>
          </p:nvSpPr>
          <p:spPr>
            <a:xfrm>
              <a:off x="0" y="-9144"/>
              <a:ext cx="12192000" cy="310896"/>
            </a:xfrm>
            <a:prstGeom prst="rect">
              <a:avLst/>
            </a:prstGeom>
            <a:solidFill>
              <a:srgbClr val="0C1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C1B57"/>
                </a:solidFill>
              </a:endParaRPr>
            </a:p>
          </p:txBody>
        </p:sp>
        <p:sp>
          <p:nvSpPr>
            <p:cNvPr id="9" name="Rectangle 8">
              <a:extLst>
                <a:ext uri="{FF2B5EF4-FFF2-40B4-BE49-F238E27FC236}">
                  <a16:creationId xmlns:a16="http://schemas.microsoft.com/office/drawing/2014/main" id="{8C17616F-7D49-472B-9075-F2822ED9601F}"/>
                </a:ext>
              </a:extLst>
            </p:cNvPr>
            <p:cNvSpPr/>
            <p:nvPr userDrawn="1"/>
          </p:nvSpPr>
          <p:spPr>
            <a:xfrm>
              <a:off x="0" y="251242"/>
              <a:ext cx="12192000" cy="1968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C7CCAFA-69C0-4C35-950B-E672663E6FB2}"/>
                </a:ext>
              </a:extLst>
            </p:cNvPr>
            <p:cNvSpPr/>
            <p:nvPr userDrawn="1"/>
          </p:nvSpPr>
          <p:spPr>
            <a:xfrm>
              <a:off x="7010400" y="446314"/>
              <a:ext cx="5181600" cy="106680"/>
            </a:xfrm>
            <a:prstGeom prst="rect">
              <a:avLst/>
            </a:prstGeom>
            <a:solidFill>
              <a:srgbClr val="82B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73482D-CEDF-4573-B19C-37DC1AB2FBCA}"/>
                </a:ext>
              </a:extLst>
            </p:cNvPr>
            <p:cNvSpPr/>
            <p:nvPr userDrawn="1"/>
          </p:nvSpPr>
          <p:spPr>
            <a:xfrm>
              <a:off x="7010400" y="543850"/>
              <a:ext cx="5181600" cy="962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89770" y="6532"/>
            <a:ext cx="2436876" cy="242968"/>
          </a:xfrm>
          <a:prstGeom prst="rect">
            <a:avLst/>
          </a:prstGeom>
        </p:spPr>
      </p:pic>
      <p:sp>
        <p:nvSpPr>
          <p:cNvPr id="14" name="Slide Number Placeholder 22">
            <a:extLst>
              <a:ext uri="{FF2B5EF4-FFF2-40B4-BE49-F238E27FC236}">
                <a16:creationId xmlns:a16="http://schemas.microsoft.com/office/drawing/2014/main" id="{4D03CBD4-227D-4468-83B5-1EF47DE8C683}"/>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15" name="Straight Connector 14">
            <a:extLst>
              <a:ext uri="{FF2B5EF4-FFF2-40B4-BE49-F238E27FC236}">
                <a16:creationId xmlns:a16="http://schemas.microsoft.com/office/drawing/2014/main" id="{AF751BC0-B3CC-40A9-989D-379CBAE4286A}"/>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6ED1052-E732-4748-BAB4-CEF75E9AA59B}"/>
              </a:ext>
            </a:extLst>
          </p:cNvPr>
          <p:cNvSpPr txBox="1"/>
          <p:nvPr userDrawn="1"/>
        </p:nvSpPr>
        <p:spPr>
          <a:xfrm>
            <a:off x="64008" y="6488668"/>
            <a:ext cx="2560320" cy="338554"/>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p:txBody>
      </p:sp>
    </p:spTree>
    <p:extLst>
      <p:ext uri="{BB962C8B-B14F-4D97-AF65-F5344CB8AC3E}">
        <p14:creationId xmlns:p14="http://schemas.microsoft.com/office/powerpoint/2010/main" val="356649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6674" y="4308920"/>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Edit Master text styles</a:t>
            </a:r>
          </a:p>
        </p:txBody>
      </p:sp>
      <p:sp>
        <p:nvSpPr>
          <p:cNvPr id="2" name="Title 1"/>
          <p:cNvSpPr>
            <a:spLocks noGrp="1"/>
          </p:cNvSpPr>
          <p:nvPr>
            <p:ph type="title"/>
          </p:nvPr>
        </p:nvSpPr>
        <p:spPr>
          <a:xfrm>
            <a:off x="836674" y="2923033"/>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dirty="0"/>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6674" y="501202"/>
            <a:ext cx="2161036" cy="2161036"/>
          </a:xfrm>
          <a:prstGeom prst="rect">
            <a:avLst/>
          </a:prstGeom>
        </p:spPr>
      </p:pic>
      <p:pic>
        <p:nvPicPr>
          <p:cNvPr id="4" name="Picture 3">
            <a:extLst>
              <a:ext uri="{FF2B5EF4-FFF2-40B4-BE49-F238E27FC236}">
                <a16:creationId xmlns:a16="http://schemas.microsoft.com/office/drawing/2014/main" id="{6A9C2A1F-D47E-4659-AE2D-E255802A52F4}"/>
              </a:ext>
            </a:extLst>
          </p:cNvPr>
          <p:cNvPicPr>
            <a:picLocks noChangeAspect="1"/>
          </p:cNvPicPr>
          <p:nvPr userDrawn="1"/>
        </p:nvPicPr>
        <p:blipFill>
          <a:blip r:embed="rId3"/>
          <a:stretch>
            <a:fillRect/>
          </a:stretch>
        </p:blipFill>
        <p:spPr>
          <a:xfrm>
            <a:off x="0" y="0"/>
            <a:ext cx="12192000" cy="652272"/>
          </a:xfrm>
          <a:prstGeom prst="rect">
            <a:avLst/>
          </a:prstGeom>
        </p:spPr>
      </p:pic>
      <p:sp>
        <p:nvSpPr>
          <p:cNvPr id="6" name="Slide Number Placeholder 22">
            <a:extLst>
              <a:ext uri="{FF2B5EF4-FFF2-40B4-BE49-F238E27FC236}">
                <a16:creationId xmlns:a16="http://schemas.microsoft.com/office/drawing/2014/main" id="{4D03CBD4-227D-4468-83B5-1EF47DE8C683}"/>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7" name="Straight Connector 6">
            <a:extLst>
              <a:ext uri="{FF2B5EF4-FFF2-40B4-BE49-F238E27FC236}">
                <a16:creationId xmlns:a16="http://schemas.microsoft.com/office/drawing/2014/main" id="{F7656A79-E005-4840-8E5B-8768B0A031B8}"/>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4BC1F1A-3C90-D44E-AA7A-3742C6A7EA1B}"/>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9447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3A6EBB-4481-4422-9E5C-CC3FEC9BDE0E}"/>
              </a:ext>
            </a:extLst>
          </p:cNvPr>
          <p:cNvPicPr>
            <a:picLocks noChangeAspect="1"/>
          </p:cNvPicPr>
          <p:nvPr userDrawn="1"/>
        </p:nvPicPr>
        <p:blipFill>
          <a:blip r:embed="rId2"/>
          <a:stretch>
            <a:fillRect/>
          </a:stretch>
        </p:blipFill>
        <p:spPr>
          <a:xfrm>
            <a:off x="0" y="0"/>
            <a:ext cx="12192000" cy="652272"/>
          </a:xfrm>
          <a:prstGeom prst="rect">
            <a:avLst/>
          </a:prstGeom>
        </p:spPr>
      </p:pic>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p:txBody>
          <a:bodyPr/>
          <a:lstStyle/>
          <a:p>
            <a:r>
              <a:rPr kumimoji="0" lang="en-US"/>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9144"/>
            <a:ext cx="2436876" cy="242968"/>
          </a:xfrm>
          <a:prstGeom prst="rect">
            <a:avLst/>
          </a:prstGeom>
        </p:spPr>
      </p:pic>
      <p:sp>
        <p:nvSpPr>
          <p:cNvPr id="10" name="Slide Number Placeholder 22">
            <a:extLst>
              <a:ext uri="{FF2B5EF4-FFF2-40B4-BE49-F238E27FC236}">
                <a16:creationId xmlns:a16="http://schemas.microsoft.com/office/drawing/2014/main" id="{788D9CEE-4C72-4302-ACC7-2652C47CECF8}"/>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11" name="Straight Connector 10">
            <a:extLst>
              <a:ext uri="{FF2B5EF4-FFF2-40B4-BE49-F238E27FC236}">
                <a16:creationId xmlns:a16="http://schemas.microsoft.com/office/drawing/2014/main" id="{09E40B17-343E-46B4-8AEC-0B46314CFF4C}"/>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26CC7F1-417D-41A1-9B40-38A7C112EA96}"/>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 Author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68880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BF7A97-A18D-4FA7-B718-9F36B4EC3901}"/>
              </a:ext>
            </a:extLst>
          </p:cNvPr>
          <p:cNvPicPr>
            <a:picLocks noChangeAspect="1"/>
          </p:cNvPicPr>
          <p:nvPr userDrawn="1"/>
        </p:nvPicPr>
        <p:blipFill>
          <a:blip r:embed="rId2"/>
          <a:stretch>
            <a:fillRect/>
          </a:stretch>
        </p:blipFill>
        <p:spPr>
          <a:xfrm>
            <a:off x="0" y="0"/>
            <a:ext cx="12192000" cy="652272"/>
          </a:xfrm>
          <a:prstGeom prst="rect">
            <a:avLst/>
          </a:prstGeom>
        </p:spPr>
      </p:pic>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Edit Master text styles</a:t>
            </a:r>
          </a:p>
        </p:txBody>
      </p:sp>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18288"/>
            <a:ext cx="2436876" cy="242968"/>
          </a:xfrm>
          <a:prstGeom prst="rect">
            <a:avLst/>
          </a:prstGeom>
        </p:spPr>
      </p:pic>
      <p:sp>
        <p:nvSpPr>
          <p:cNvPr id="11" name="Slide Number Placeholder 22">
            <a:extLst>
              <a:ext uri="{FF2B5EF4-FFF2-40B4-BE49-F238E27FC236}">
                <a16:creationId xmlns:a16="http://schemas.microsoft.com/office/drawing/2014/main" id="{E0B430EA-E351-483D-9F95-5368805EA8B3}"/>
              </a:ext>
            </a:extLst>
          </p:cNvPr>
          <p:cNvSpPr>
            <a:spLocks noGrp="1"/>
          </p:cNvSpPr>
          <p:nvPr>
            <p:ph type="sldNum" sz="quarter" idx="10"/>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12" name="Straight Connector 11">
            <a:extLst>
              <a:ext uri="{FF2B5EF4-FFF2-40B4-BE49-F238E27FC236}">
                <a16:creationId xmlns:a16="http://schemas.microsoft.com/office/drawing/2014/main" id="{6C625E99-07F9-4643-A5F8-DCE2AFABC045}"/>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DC40CAB-EE5B-4219-8241-6DFC4704D458}"/>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 Author Name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319008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09FDE3-1F11-4E20-8842-87951D2CE2D8}"/>
              </a:ext>
            </a:extLst>
          </p:cNvPr>
          <p:cNvPicPr>
            <a:picLocks noChangeAspect="1"/>
          </p:cNvPicPr>
          <p:nvPr userDrawn="1"/>
        </p:nvPicPr>
        <p:blipFill>
          <a:blip r:embed="rId2"/>
          <a:stretch>
            <a:fillRect/>
          </a:stretch>
        </p:blipFill>
        <p:spPr>
          <a:xfrm>
            <a:off x="0" y="-872"/>
            <a:ext cx="12192000" cy="652272"/>
          </a:xfrm>
          <a:prstGeom prst="rect">
            <a:avLst/>
          </a:prstGeom>
        </p:spPr>
      </p:pic>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18288"/>
            <a:ext cx="2436876" cy="242968"/>
          </a:xfrm>
          <a:prstGeom prst="rect">
            <a:avLst/>
          </a:prstGeom>
        </p:spPr>
      </p:pic>
      <p:sp>
        <p:nvSpPr>
          <p:cNvPr id="7" name="Slide Number Placeholder 22">
            <a:extLst>
              <a:ext uri="{FF2B5EF4-FFF2-40B4-BE49-F238E27FC236}">
                <a16:creationId xmlns:a16="http://schemas.microsoft.com/office/drawing/2014/main" id="{3AF46221-637D-460C-BEAD-8A8FE28D2BC3}"/>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8" name="Straight Connector 7">
            <a:extLst>
              <a:ext uri="{FF2B5EF4-FFF2-40B4-BE49-F238E27FC236}">
                <a16:creationId xmlns:a16="http://schemas.microsoft.com/office/drawing/2014/main" id="{4E5ACFDE-3983-43A5-A76D-B6C3C56E2601}"/>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7419020-F478-4BC3-93E5-5C977149A37C}"/>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398667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1A665A-A1CC-4DE2-816E-C20226E489AE}"/>
              </a:ext>
            </a:extLst>
          </p:cNvPr>
          <p:cNvPicPr>
            <a:picLocks noChangeAspect="1"/>
          </p:cNvPicPr>
          <p:nvPr userDrawn="1"/>
        </p:nvPicPr>
        <p:blipFill>
          <a:blip r:embed="rId2"/>
          <a:stretch>
            <a:fillRect/>
          </a:stretch>
        </p:blipFill>
        <p:spPr>
          <a:xfrm>
            <a:off x="0" y="-872"/>
            <a:ext cx="12192000" cy="65227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18288"/>
            <a:ext cx="2436876" cy="242968"/>
          </a:xfrm>
          <a:prstGeom prst="rect">
            <a:avLst/>
          </a:prstGeom>
        </p:spPr>
      </p:pic>
      <p:sp>
        <p:nvSpPr>
          <p:cNvPr id="3" name="Slide Number Placeholder 22">
            <a:extLst>
              <a:ext uri="{FF2B5EF4-FFF2-40B4-BE49-F238E27FC236}">
                <a16:creationId xmlns:a16="http://schemas.microsoft.com/office/drawing/2014/main" id="{C840F5BE-1E4D-4C68-8827-D0CFA8791487}"/>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7" name="Straight Connector 6">
            <a:extLst>
              <a:ext uri="{FF2B5EF4-FFF2-40B4-BE49-F238E27FC236}">
                <a16:creationId xmlns:a16="http://schemas.microsoft.com/office/drawing/2014/main" id="{2A68AB3F-32EE-4C89-B8A2-2707684AEE8E}"/>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F58C3A3-5546-41EE-B5A9-0389F7AD8735}"/>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182541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p:cNvSpPr/>
          <p:nvPr userDrawn="1"/>
        </p:nvSpPr>
        <p:spPr>
          <a:xfrm>
            <a:off x="7132320" y="210312"/>
            <a:ext cx="585216" cy="65836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49740" y="36576"/>
            <a:ext cx="2436876" cy="242968"/>
          </a:xfrm>
          <a:prstGeom prst="rect">
            <a:avLst/>
          </a:prstGeom>
        </p:spPr>
      </p:pic>
      <p:grpSp>
        <p:nvGrpSpPr>
          <p:cNvPr id="3" name="Group 2"/>
          <p:cNvGrpSpPr/>
          <p:nvPr userDrawn="1"/>
        </p:nvGrpSpPr>
        <p:grpSpPr>
          <a:xfrm>
            <a:off x="0" y="0"/>
            <a:ext cx="12192000" cy="6858000"/>
            <a:chOff x="0" y="0"/>
            <a:chExt cx="12192000" cy="6858000"/>
          </a:xfrm>
        </p:grpSpPr>
        <p:sp>
          <p:nvSpPr>
            <p:cNvPr id="2" name="Rectangle 1"/>
            <p:cNvSpPr/>
            <p:nvPr userDrawn="1"/>
          </p:nvSpPr>
          <p:spPr>
            <a:xfrm>
              <a:off x="8092440" y="0"/>
              <a:ext cx="4099560" cy="6858000"/>
            </a:xfrm>
            <a:prstGeom prst="rect">
              <a:avLst/>
            </a:prstGeom>
            <a:solidFill>
              <a:srgbClr val="0C1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userDrawn="1"/>
          </p:nvSpPr>
          <p:spPr>
            <a:xfrm>
              <a:off x="0" y="36576"/>
              <a:ext cx="8165592" cy="594360"/>
            </a:xfrm>
            <a:prstGeom prst="rect">
              <a:avLst/>
            </a:prstGeom>
            <a:solidFill>
              <a:srgbClr val="0C1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22">
            <a:extLst>
              <a:ext uri="{FF2B5EF4-FFF2-40B4-BE49-F238E27FC236}">
                <a16:creationId xmlns:a16="http://schemas.microsoft.com/office/drawing/2014/main" id="{02902C47-C2FA-4DC6-8934-44599EED03E4}"/>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9" name="Straight Connector 8">
            <a:extLst>
              <a:ext uri="{FF2B5EF4-FFF2-40B4-BE49-F238E27FC236}">
                <a16:creationId xmlns:a16="http://schemas.microsoft.com/office/drawing/2014/main" id="{441B994E-EC0A-44FF-B1DD-BE1B54216404}"/>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6D7D657-83F6-44A4-A3A0-E390EF5EA727}"/>
              </a:ext>
            </a:extLst>
          </p:cNvPr>
          <p:cNvSpPr txBox="1"/>
          <p:nvPr userDrawn="1"/>
        </p:nvSpPr>
        <p:spPr>
          <a:xfrm>
            <a:off x="64008" y="6488668"/>
            <a:ext cx="2560320" cy="338554"/>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p:txBody>
      </p:sp>
    </p:spTree>
    <p:extLst>
      <p:ext uri="{BB962C8B-B14F-4D97-AF65-F5344CB8AC3E}">
        <p14:creationId xmlns:p14="http://schemas.microsoft.com/office/powerpoint/2010/main" val="207894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3B76E1-5AD6-489B-9BFC-F3868722237F}"/>
              </a:ext>
            </a:extLst>
          </p:cNvPr>
          <p:cNvPicPr>
            <a:picLocks noChangeAspect="1"/>
          </p:cNvPicPr>
          <p:nvPr userDrawn="1"/>
        </p:nvPicPr>
        <p:blipFill>
          <a:blip r:embed="rId2"/>
          <a:stretch>
            <a:fillRect/>
          </a:stretch>
        </p:blipFill>
        <p:spPr>
          <a:xfrm>
            <a:off x="0" y="0"/>
            <a:ext cx="12192000" cy="652272"/>
          </a:xfrm>
          <a:prstGeom prst="rect">
            <a:avLst/>
          </a:prstGeom>
        </p:spPr>
      </p:pic>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2" name="Title 1"/>
          <p:cNvSpPr>
            <a:spLocks noGrp="1"/>
          </p:cNvSpPr>
          <p:nvPr>
            <p:ph type="title"/>
          </p:nvPr>
        </p:nvSpPr>
        <p:spPr>
          <a:xfrm>
            <a:off x="7137995" y="1101970"/>
            <a:ext cx="4511040" cy="877824"/>
          </a:xfrm>
        </p:spPr>
        <p:txBody>
          <a:bodyPr anchor="b"/>
          <a:lstStyle>
            <a:lvl1pPr algn="l">
              <a:buNone/>
              <a:defRPr sz="1800" b="1"/>
            </a:lvl1pPr>
          </a:lstStyle>
          <a:p>
            <a:r>
              <a:rPr kumimoji="0" lang="en-US"/>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49740" y="18288"/>
            <a:ext cx="2436876" cy="242968"/>
          </a:xfrm>
          <a:prstGeom prst="rect">
            <a:avLst/>
          </a:prstGeom>
        </p:spPr>
      </p:pic>
      <p:sp>
        <p:nvSpPr>
          <p:cNvPr id="9" name="Slide Number Placeholder 22">
            <a:extLst>
              <a:ext uri="{FF2B5EF4-FFF2-40B4-BE49-F238E27FC236}">
                <a16:creationId xmlns:a16="http://schemas.microsoft.com/office/drawing/2014/main" id="{C9D75AAA-91E8-4D52-9E54-3457A41AD54B}"/>
              </a:ext>
            </a:extLst>
          </p:cNvPr>
          <p:cNvSpPr>
            <a:spLocks noGrp="1"/>
          </p:cNvSpPr>
          <p:nvPr>
            <p:ph type="sldNum" sz="quarter" idx="4"/>
          </p:nvPr>
        </p:nvSpPr>
        <p:spPr>
          <a:xfrm>
            <a:off x="11091672" y="6418903"/>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cxnSp>
        <p:nvCxnSpPr>
          <p:cNvPr id="10" name="Straight Connector 9">
            <a:extLst>
              <a:ext uri="{FF2B5EF4-FFF2-40B4-BE49-F238E27FC236}">
                <a16:creationId xmlns:a16="http://schemas.microsoft.com/office/drawing/2014/main" id="{9E65B786-CF20-4349-A94C-0D3598297F4D}"/>
              </a:ext>
            </a:extLst>
          </p:cNvPr>
          <p:cNvCxnSpPr/>
          <p:nvPr userDrawn="1"/>
        </p:nvCxnSpPr>
        <p:spPr>
          <a:xfrm>
            <a:off x="137160" y="6510343"/>
            <a:ext cx="1198168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1808702-8FB8-409B-BA8B-266D5C9BE077}"/>
              </a:ext>
            </a:extLst>
          </p:cNvPr>
          <p:cNvSpPr txBox="1"/>
          <p:nvPr userDrawn="1"/>
        </p:nvSpPr>
        <p:spPr>
          <a:xfrm>
            <a:off x="64008" y="6488668"/>
            <a:ext cx="2560320" cy="461665"/>
          </a:xfrm>
          <a:prstGeom prst="rect">
            <a:avLst/>
          </a:prstGeom>
          <a:noFill/>
        </p:spPr>
        <p:txBody>
          <a:bodyPr wrap="square" rtlCol="0">
            <a:spAutoFit/>
          </a:bodyPr>
          <a:lstStyle/>
          <a:p>
            <a:r>
              <a:rPr lang="en-US" sz="800" dirty="0">
                <a:solidFill>
                  <a:schemeClr val="bg2">
                    <a:lumMod val="50000"/>
                  </a:schemeClr>
                </a:solidFill>
                <a:latin typeface="Sailec Thin" panose="00000300000000000000" pitchFamily="50" charset="0"/>
              </a:rPr>
              <a:t>Fides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bg2">
                    <a:lumMod val="50000"/>
                  </a:schemeClr>
                </a:solidFill>
                <a:latin typeface="Sailec Thin" panose="00000300000000000000" pitchFamily="50" charset="0"/>
              </a:rPr>
              <a:t>Simon Kaufmann</a:t>
            </a:r>
          </a:p>
          <a:p>
            <a:endParaRPr lang="en-US" sz="800" dirty="0">
              <a:solidFill>
                <a:schemeClr val="bg2">
                  <a:lumMod val="50000"/>
                </a:schemeClr>
              </a:solidFill>
              <a:latin typeface="Sailec Thin" panose="00000300000000000000" pitchFamily="50" charset="0"/>
            </a:endParaRPr>
          </a:p>
        </p:txBody>
      </p:sp>
    </p:spTree>
    <p:extLst>
      <p:ext uri="{BB962C8B-B14F-4D97-AF65-F5344CB8AC3E}">
        <p14:creationId xmlns:p14="http://schemas.microsoft.com/office/powerpoint/2010/main" val="340865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11135705" y="6492240"/>
            <a:ext cx="1016000" cy="365760"/>
          </a:xfrm>
          <a:prstGeom prst="rect">
            <a:avLst/>
          </a:prstGeom>
        </p:spPr>
        <p:txBody>
          <a:bodyPr vert="horz" anchor="b"/>
          <a:lstStyle>
            <a:lvl1pPr algn="r" eaLnBrk="1" latinLnBrk="0" hangingPunct="1">
              <a:defRPr kumimoji="0" sz="1100">
                <a:solidFill>
                  <a:schemeClr val="tx1"/>
                </a:solidFill>
                <a:latin typeface="Sailec Thin" panose="00000300000000000000" pitchFamily="50" charset="0"/>
              </a:defRPr>
            </a:lvl1pPr>
          </a:lstStyle>
          <a:p>
            <a:r>
              <a:rPr lang="en-US" dirty="0"/>
              <a:t>Page | </a:t>
            </a:r>
            <a:fld id="{401CF334-2D5C-4859-84A6-CA7E6E43FAEB}" type="slidenum">
              <a:rPr lang="en-US" smtClean="0"/>
              <a:pPr/>
              <a:t>‹#›</a:t>
            </a:fld>
            <a:endParaRPr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p>
        </p:txBody>
      </p:sp>
      <p:pic>
        <p:nvPicPr>
          <p:cNvPr id="2" name="Picture 1">
            <a:extLst>
              <a:ext uri="{FF2B5EF4-FFF2-40B4-BE49-F238E27FC236}">
                <a16:creationId xmlns:a16="http://schemas.microsoft.com/office/drawing/2014/main" id="{0C142A5E-04B9-4952-A3A0-C9C861961E1A}"/>
              </a:ext>
            </a:extLst>
          </p:cNvPr>
          <p:cNvPicPr>
            <a:picLocks noChangeAspect="1"/>
          </p:cNvPicPr>
          <p:nvPr userDrawn="1"/>
        </p:nvPicPr>
        <p:blipFill>
          <a:blip r:embed="rId14"/>
          <a:stretch>
            <a:fillRect/>
          </a:stretch>
        </p:blipFill>
        <p:spPr>
          <a:xfrm>
            <a:off x="-1877" y="-2001"/>
            <a:ext cx="12192000" cy="652272"/>
          </a:xfrm>
          <a:prstGeom prst="rect">
            <a:avLst/>
          </a:prstGeom>
        </p:spPr>
      </p:pic>
      <p:pic>
        <p:nvPicPr>
          <p:cNvPr id="4" name="Picture 3">
            <a:extLst>
              <a:ext uri="{FF2B5EF4-FFF2-40B4-BE49-F238E27FC236}">
                <a16:creationId xmlns:a16="http://schemas.microsoft.com/office/drawing/2014/main" id="{5B009FD6-FCFF-439C-87CF-56853BD10ABA}"/>
              </a:ext>
            </a:extLst>
          </p:cNvPr>
          <p:cNvPicPr>
            <a:picLocks noChangeAspect="1"/>
          </p:cNvPicPr>
          <p:nvPr userDrawn="1"/>
        </p:nvPicPr>
        <p:blipFill>
          <a:blip r:embed="rId15"/>
          <a:stretch>
            <a:fillRect/>
          </a:stretch>
        </p:blipFill>
        <p:spPr>
          <a:xfrm>
            <a:off x="9513571" y="20973"/>
            <a:ext cx="2438611" cy="237765"/>
          </a:xfrm>
          <a:prstGeom prst="rect">
            <a:avLst/>
          </a:prstGeom>
        </p:spPr>
      </p:pic>
    </p:spTree>
    <p:extLst>
      <p:ext uri="{BB962C8B-B14F-4D97-AF65-F5344CB8AC3E}">
        <p14:creationId xmlns:p14="http://schemas.microsoft.com/office/powerpoint/2010/main" val="32441298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8"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4" orient="horz" pos="2160" userDrawn="1">
          <p15:clr>
            <a:srgbClr val="F26B43"/>
          </p15:clr>
        </p15:guide>
        <p15:guide id="5" pos="3840" userDrawn="1">
          <p15:clr>
            <a:srgbClr val="F26B43"/>
          </p15:clr>
        </p15:guide>
        <p15:guide id="6"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tiff"/><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 Id="rId9" Type="http://schemas.openxmlformats.org/officeDocument/2006/relationships/image" Target="../media/image27.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www.fides.ch/" TargetMode="External"/><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hyperlink" Target="https://www.linkedin.com/in/simon-a-kaufman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fides.ch/"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comments" Target="../comments/commen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4116874"/>
            <a:ext cx="6230112" cy="2345879"/>
          </a:xfrm>
        </p:spPr>
        <p:txBody>
          <a:bodyPr>
            <a:normAutofit/>
          </a:bodyPr>
          <a:lstStyle/>
          <a:p>
            <a:endParaRPr lang="en-US" dirty="0"/>
          </a:p>
          <a:p>
            <a:r>
              <a:rPr lang="en-US" dirty="0"/>
              <a:t>Treasury Leaders Summit</a:t>
            </a:r>
          </a:p>
          <a:p>
            <a:r>
              <a:rPr lang="en-US" dirty="0"/>
              <a:t>November 19, 2019</a:t>
            </a:r>
          </a:p>
          <a:p>
            <a:endParaRPr lang="en-US" dirty="0"/>
          </a:p>
          <a:p>
            <a:r>
              <a:rPr lang="en-US" dirty="0"/>
              <a:t>Simon Kaufmann</a:t>
            </a:r>
          </a:p>
        </p:txBody>
      </p:sp>
      <p:sp>
        <p:nvSpPr>
          <p:cNvPr id="2" name="Title 1"/>
          <p:cNvSpPr>
            <a:spLocks noGrp="1"/>
          </p:cNvSpPr>
          <p:nvPr>
            <p:ph type="ctrTitle"/>
          </p:nvPr>
        </p:nvSpPr>
        <p:spPr>
          <a:xfrm>
            <a:off x="609600" y="2338388"/>
            <a:ext cx="11277600" cy="1470025"/>
          </a:xfrm>
        </p:spPr>
        <p:txBody>
          <a:bodyPr>
            <a:normAutofit/>
          </a:bodyPr>
          <a:lstStyle/>
          <a:p>
            <a:r>
              <a:rPr lang="en-US" sz="3600" dirty="0"/>
              <a:t>Bank Connectivity: SWIFT, EBICS, H2H or API – What’s best for your Treasury?</a:t>
            </a:r>
          </a:p>
        </p:txBody>
      </p:sp>
      <p:pic>
        <p:nvPicPr>
          <p:cNvPr id="5" name="Grafi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6981" y="315319"/>
            <a:ext cx="2857500" cy="558137"/>
          </a:xfrm>
          <a:prstGeom prst="rect">
            <a:avLst/>
          </a:prstGeom>
        </p:spPr>
      </p:pic>
    </p:spTree>
    <p:extLst>
      <p:ext uri="{BB962C8B-B14F-4D97-AF65-F5344CB8AC3E}">
        <p14:creationId xmlns:p14="http://schemas.microsoft.com/office/powerpoint/2010/main" val="3415943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CF83E-9C55-5045-B582-6951E1918687}"/>
              </a:ext>
            </a:extLst>
          </p:cNvPr>
          <p:cNvSpPr>
            <a:spLocks noGrp="1"/>
          </p:cNvSpPr>
          <p:nvPr>
            <p:ph idx="1"/>
          </p:nvPr>
        </p:nvSpPr>
        <p:spPr/>
        <p:txBody>
          <a:bodyPr>
            <a:normAutofit/>
          </a:bodyPr>
          <a:lstStyle/>
          <a:p>
            <a:r>
              <a:rPr lang="en-US" sz="2400" dirty="0">
                <a:latin typeface="+mj-lt"/>
              </a:rPr>
              <a:t>Most commonly used channel for payments in Germany (Europe)</a:t>
            </a:r>
          </a:p>
          <a:p>
            <a:r>
              <a:rPr lang="en-US" sz="2400" dirty="0">
                <a:latin typeface="+mj-lt"/>
              </a:rPr>
              <a:t>Widely used in France, Austria and Switzerland</a:t>
            </a:r>
          </a:p>
          <a:p>
            <a:r>
              <a:rPr lang="en-US" sz="2400" dirty="0">
                <a:latin typeface="+mj-lt"/>
              </a:rPr>
              <a:t>No charge for transactions in Germany &amp; France</a:t>
            </a:r>
          </a:p>
          <a:p>
            <a:r>
              <a:rPr lang="en-US" sz="2400" dirty="0">
                <a:latin typeface="+mj-lt"/>
              </a:rPr>
              <a:t>Can be used to transmit SEPA payments</a:t>
            </a:r>
          </a:p>
          <a:p>
            <a:r>
              <a:rPr lang="en-US" sz="2400" dirty="0">
                <a:latin typeface="+mj-lt"/>
              </a:rPr>
              <a:t>Offers a higher level of flexibility for corporates wishing to avoid being locked in to one specific core bank</a:t>
            </a:r>
          </a:p>
        </p:txBody>
      </p:sp>
      <p:sp>
        <p:nvSpPr>
          <p:cNvPr id="3" name="Title 2">
            <a:extLst>
              <a:ext uri="{FF2B5EF4-FFF2-40B4-BE49-F238E27FC236}">
                <a16:creationId xmlns:a16="http://schemas.microsoft.com/office/drawing/2014/main" id="{C3049380-C4F3-1448-A017-F69AF11F5923}"/>
              </a:ext>
            </a:extLst>
          </p:cNvPr>
          <p:cNvSpPr>
            <a:spLocks noGrp="1"/>
          </p:cNvSpPr>
          <p:nvPr>
            <p:ph type="title"/>
          </p:nvPr>
        </p:nvSpPr>
        <p:spPr/>
        <p:txBody>
          <a:bodyPr/>
          <a:lstStyle/>
          <a:p>
            <a:r>
              <a:rPr lang="en-US" dirty="0"/>
              <a:t>EBICS</a:t>
            </a:r>
          </a:p>
        </p:txBody>
      </p:sp>
      <p:sp>
        <p:nvSpPr>
          <p:cNvPr id="4" name="Slide Number Placeholder 3">
            <a:extLst>
              <a:ext uri="{FF2B5EF4-FFF2-40B4-BE49-F238E27FC236}">
                <a16:creationId xmlns:a16="http://schemas.microsoft.com/office/drawing/2014/main" id="{E3062BB8-D7B6-B44C-92F7-A3AA2F8A2C04}"/>
              </a:ext>
            </a:extLst>
          </p:cNvPr>
          <p:cNvSpPr>
            <a:spLocks noGrp="1"/>
          </p:cNvSpPr>
          <p:nvPr>
            <p:ph type="sldNum" sz="quarter" idx="4"/>
          </p:nvPr>
        </p:nvSpPr>
        <p:spPr/>
        <p:txBody>
          <a:bodyPr/>
          <a:lstStyle/>
          <a:p>
            <a:r>
              <a:rPr lang="en-US"/>
              <a:t>Page | </a:t>
            </a:r>
            <a:fld id="{401CF334-2D5C-4859-84A6-CA7E6E43FAEB}" type="slidenum">
              <a:rPr lang="en-US" smtClean="0"/>
              <a:pPr/>
              <a:t>10</a:t>
            </a:fld>
            <a:endParaRPr lang="en-US" dirty="0"/>
          </a:p>
        </p:txBody>
      </p:sp>
      <p:sp>
        <p:nvSpPr>
          <p:cNvPr id="5" name="Content Placeholder 1">
            <a:extLst>
              <a:ext uri="{FF2B5EF4-FFF2-40B4-BE49-F238E27FC236}">
                <a16:creationId xmlns:a16="http://schemas.microsoft.com/office/drawing/2014/main" id="{7E6B23F4-53EF-1240-9031-46F5FEB995C1}"/>
              </a:ext>
            </a:extLst>
          </p:cNvPr>
          <p:cNvSpPr txBox="1">
            <a:spLocks/>
          </p:cNvSpPr>
          <p:nvPr/>
        </p:nvSpPr>
        <p:spPr>
          <a:xfrm>
            <a:off x="626872" y="5715000"/>
            <a:ext cx="10972800" cy="17190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dirty="0">
                <a:latin typeface="+mj-lt"/>
              </a:rPr>
              <a:t>Best for: high-volume transactions to European banks</a:t>
            </a:r>
          </a:p>
        </p:txBody>
      </p:sp>
    </p:spTree>
    <p:extLst>
      <p:ext uri="{BB962C8B-B14F-4D97-AF65-F5344CB8AC3E}">
        <p14:creationId xmlns:p14="http://schemas.microsoft.com/office/powerpoint/2010/main" val="176608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CF83E-9C55-5045-B582-6951E1918687}"/>
              </a:ext>
            </a:extLst>
          </p:cNvPr>
          <p:cNvSpPr>
            <a:spLocks noGrp="1"/>
          </p:cNvSpPr>
          <p:nvPr>
            <p:ph idx="1"/>
          </p:nvPr>
        </p:nvSpPr>
        <p:spPr/>
        <p:txBody>
          <a:bodyPr>
            <a:normAutofit/>
          </a:bodyPr>
          <a:lstStyle/>
          <a:p>
            <a:r>
              <a:rPr lang="en-US" sz="2400" dirty="0">
                <a:latin typeface="+mj-lt"/>
              </a:rPr>
              <a:t>Driven by PSD2 initiative in Europe</a:t>
            </a:r>
          </a:p>
          <a:p>
            <a:r>
              <a:rPr lang="en-US" sz="2400" dirty="0">
                <a:latin typeface="+mj-lt"/>
              </a:rPr>
              <a:t>Major banks globally started to develop and offer API’s for various business practices </a:t>
            </a:r>
          </a:p>
          <a:p>
            <a:r>
              <a:rPr lang="en-US" sz="2400" dirty="0">
                <a:latin typeface="+mj-lt"/>
              </a:rPr>
              <a:t>Real-time account information and payment execution on demand</a:t>
            </a:r>
          </a:p>
          <a:p>
            <a:r>
              <a:rPr lang="en-US" sz="2400" dirty="0">
                <a:latin typeface="+mj-lt"/>
              </a:rPr>
              <a:t>Offers more flexibility and faster connections to banks and other providers</a:t>
            </a:r>
          </a:p>
          <a:p>
            <a:r>
              <a:rPr lang="en-US" sz="2400" dirty="0">
                <a:latin typeface="+mj-lt"/>
              </a:rPr>
              <a:t>Adaptation growing but still very limited to certain banks</a:t>
            </a:r>
          </a:p>
        </p:txBody>
      </p:sp>
      <p:sp>
        <p:nvSpPr>
          <p:cNvPr id="3" name="Title 2">
            <a:extLst>
              <a:ext uri="{FF2B5EF4-FFF2-40B4-BE49-F238E27FC236}">
                <a16:creationId xmlns:a16="http://schemas.microsoft.com/office/drawing/2014/main" id="{C3049380-C4F3-1448-A017-F69AF11F5923}"/>
              </a:ext>
            </a:extLst>
          </p:cNvPr>
          <p:cNvSpPr>
            <a:spLocks noGrp="1"/>
          </p:cNvSpPr>
          <p:nvPr>
            <p:ph type="title"/>
          </p:nvPr>
        </p:nvSpPr>
        <p:spPr/>
        <p:txBody>
          <a:bodyPr/>
          <a:lstStyle/>
          <a:p>
            <a:r>
              <a:rPr lang="en-US" dirty="0"/>
              <a:t>API’s – Application Programming Interface</a:t>
            </a:r>
          </a:p>
        </p:txBody>
      </p:sp>
      <p:sp>
        <p:nvSpPr>
          <p:cNvPr id="4" name="Slide Number Placeholder 3">
            <a:extLst>
              <a:ext uri="{FF2B5EF4-FFF2-40B4-BE49-F238E27FC236}">
                <a16:creationId xmlns:a16="http://schemas.microsoft.com/office/drawing/2014/main" id="{E3062BB8-D7B6-B44C-92F7-A3AA2F8A2C04}"/>
              </a:ext>
            </a:extLst>
          </p:cNvPr>
          <p:cNvSpPr>
            <a:spLocks noGrp="1"/>
          </p:cNvSpPr>
          <p:nvPr>
            <p:ph type="sldNum" sz="quarter" idx="4"/>
          </p:nvPr>
        </p:nvSpPr>
        <p:spPr/>
        <p:txBody>
          <a:bodyPr/>
          <a:lstStyle/>
          <a:p>
            <a:r>
              <a:rPr lang="en-US"/>
              <a:t>Page | </a:t>
            </a:r>
            <a:fld id="{401CF334-2D5C-4859-84A6-CA7E6E43FAEB}" type="slidenum">
              <a:rPr lang="en-US" smtClean="0"/>
              <a:pPr/>
              <a:t>11</a:t>
            </a:fld>
            <a:endParaRPr lang="en-US" dirty="0"/>
          </a:p>
        </p:txBody>
      </p:sp>
      <p:sp>
        <p:nvSpPr>
          <p:cNvPr id="5" name="Content Placeholder 1">
            <a:extLst>
              <a:ext uri="{FF2B5EF4-FFF2-40B4-BE49-F238E27FC236}">
                <a16:creationId xmlns:a16="http://schemas.microsoft.com/office/drawing/2014/main" id="{7E6B23F4-53EF-1240-9031-46F5FEB995C1}"/>
              </a:ext>
            </a:extLst>
          </p:cNvPr>
          <p:cNvSpPr txBox="1">
            <a:spLocks/>
          </p:cNvSpPr>
          <p:nvPr/>
        </p:nvSpPr>
        <p:spPr>
          <a:xfrm>
            <a:off x="626872" y="5613400"/>
            <a:ext cx="10972800" cy="17190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dirty="0">
                <a:latin typeface="+mj-lt"/>
              </a:rPr>
              <a:t>Best for: Connecting to core banks with the need for real-time information and payments processing besides new payment providers</a:t>
            </a:r>
          </a:p>
        </p:txBody>
      </p:sp>
    </p:spTree>
    <p:extLst>
      <p:ext uri="{BB962C8B-B14F-4D97-AF65-F5344CB8AC3E}">
        <p14:creationId xmlns:p14="http://schemas.microsoft.com/office/powerpoint/2010/main" val="12915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Oval 41">
            <a:extLst>
              <a:ext uri="{FF2B5EF4-FFF2-40B4-BE49-F238E27FC236}">
                <a16:creationId xmlns:a16="http://schemas.microsoft.com/office/drawing/2014/main" id="{181998B7-A760-B84C-A469-BA8EDAC28584}"/>
              </a:ext>
            </a:extLst>
          </p:cNvPr>
          <p:cNvSpPr/>
          <p:nvPr/>
        </p:nvSpPr>
        <p:spPr>
          <a:xfrm>
            <a:off x="120089" y="3186391"/>
            <a:ext cx="2011679" cy="1887037"/>
          </a:xfrm>
          <a:prstGeom prst="ellipse">
            <a:avLst/>
          </a:prstGeom>
          <a:solidFill>
            <a:srgbClr val="0C1B57"/>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r>
              <a:rPr lang="en-US" sz="1400" b="1" dirty="0">
                <a:solidFill>
                  <a:schemeClr val="bg1"/>
                </a:solidFill>
                <a:latin typeface="Roboto Light"/>
                <a:cs typeface="Roboto Light"/>
              </a:rPr>
              <a:t>Global Active Corporate</a:t>
            </a:r>
          </a:p>
        </p:txBody>
      </p:sp>
      <p:pic>
        <p:nvPicPr>
          <p:cNvPr id="36" name="Picture 35">
            <a:extLst>
              <a:ext uri="{FF2B5EF4-FFF2-40B4-BE49-F238E27FC236}">
                <a16:creationId xmlns:a16="http://schemas.microsoft.com/office/drawing/2014/main" id="{D8ACE272-88D2-6B40-9FD6-DC6E8F68C9E7}"/>
              </a:ext>
            </a:extLst>
          </p:cNvPr>
          <p:cNvPicPr>
            <a:picLocks noChangeAspect="1"/>
          </p:cNvPicPr>
          <p:nvPr/>
        </p:nvPicPr>
        <p:blipFill>
          <a:blip r:embed="rId3"/>
          <a:stretch>
            <a:fillRect/>
          </a:stretch>
        </p:blipFill>
        <p:spPr>
          <a:xfrm>
            <a:off x="8443376" y="2724548"/>
            <a:ext cx="3057459" cy="3057459"/>
          </a:xfrm>
          <a:prstGeom prst="rect">
            <a:avLst/>
          </a:prstGeom>
        </p:spPr>
      </p:pic>
      <p:pic>
        <p:nvPicPr>
          <p:cNvPr id="2" name="Picture 1">
            <a:extLst>
              <a:ext uri="{FF2B5EF4-FFF2-40B4-BE49-F238E27FC236}">
                <a16:creationId xmlns:a16="http://schemas.microsoft.com/office/drawing/2014/main" id="{61B8B3B0-5F75-C54A-A00F-80B9A342A279}"/>
              </a:ext>
            </a:extLst>
          </p:cNvPr>
          <p:cNvPicPr>
            <a:picLocks noChangeAspect="1"/>
          </p:cNvPicPr>
          <p:nvPr/>
        </p:nvPicPr>
        <p:blipFill>
          <a:blip r:embed="rId4"/>
          <a:stretch>
            <a:fillRect/>
          </a:stretch>
        </p:blipFill>
        <p:spPr>
          <a:xfrm>
            <a:off x="1660499" y="3056013"/>
            <a:ext cx="2218690" cy="2218690"/>
          </a:xfrm>
          <a:prstGeom prst="rect">
            <a:avLst/>
          </a:prstGeom>
        </p:spPr>
      </p:pic>
      <p:pic>
        <p:nvPicPr>
          <p:cNvPr id="5" name="Picture 4">
            <a:extLst>
              <a:ext uri="{FF2B5EF4-FFF2-40B4-BE49-F238E27FC236}">
                <a16:creationId xmlns:a16="http://schemas.microsoft.com/office/drawing/2014/main" id="{579EE9B1-44A3-2B4D-B2CE-38BF2FC7FDD1}"/>
              </a:ext>
            </a:extLst>
          </p:cNvPr>
          <p:cNvPicPr>
            <a:picLocks noChangeAspect="1"/>
          </p:cNvPicPr>
          <p:nvPr/>
        </p:nvPicPr>
        <p:blipFill>
          <a:blip r:embed="rId5"/>
          <a:stretch>
            <a:fillRect/>
          </a:stretch>
        </p:blipFill>
        <p:spPr>
          <a:xfrm>
            <a:off x="3283043" y="2232030"/>
            <a:ext cx="1192292" cy="1192292"/>
          </a:xfrm>
          <a:prstGeom prst="rect">
            <a:avLst/>
          </a:prstGeom>
          <a:noFill/>
        </p:spPr>
      </p:pic>
      <p:pic>
        <p:nvPicPr>
          <p:cNvPr id="6" name="Picture 5">
            <a:extLst>
              <a:ext uri="{FF2B5EF4-FFF2-40B4-BE49-F238E27FC236}">
                <a16:creationId xmlns:a16="http://schemas.microsoft.com/office/drawing/2014/main" id="{0AA83735-DAF3-A145-9973-AF496FD98900}"/>
              </a:ext>
            </a:extLst>
          </p:cNvPr>
          <p:cNvPicPr>
            <a:picLocks noChangeAspect="1"/>
          </p:cNvPicPr>
          <p:nvPr/>
        </p:nvPicPr>
        <p:blipFill>
          <a:blip r:embed="rId6"/>
          <a:stretch>
            <a:fillRect/>
          </a:stretch>
        </p:blipFill>
        <p:spPr>
          <a:xfrm>
            <a:off x="3283043" y="4636832"/>
            <a:ext cx="1192292" cy="1192292"/>
          </a:xfrm>
          <a:prstGeom prst="rect">
            <a:avLst/>
          </a:prstGeom>
        </p:spPr>
      </p:pic>
      <p:sp>
        <p:nvSpPr>
          <p:cNvPr id="3" name="Title 2">
            <a:extLst>
              <a:ext uri="{FF2B5EF4-FFF2-40B4-BE49-F238E27FC236}">
                <a16:creationId xmlns:a16="http://schemas.microsoft.com/office/drawing/2014/main" id="{3DA8C5BE-E12E-9349-9452-B8095C71ABE3}"/>
              </a:ext>
            </a:extLst>
          </p:cNvPr>
          <p:cNvSpPr>
            <a:spLocks noGrp="1"/>
          </p:cNvSpPr>
          <p:nvPr>
            <p:ph type="title"/>
          </p:nvPr>
        </p:nvSpPr>
        <p:spPr>
          <a:xfrm>
            <a:off x="532336" y="636118"/>
            <a:ext cx="10972800" cy="1066800"/>
          </a:xfrm>
        </p:spPr>
        <p:txBody>
          <a:bodyPr>
            <a:normAutofit/>
          </a:bodyPr>
          <a:lstStyle/>
          <a:p>
            <a:r>
              <a:rPr lang="en-US" dirty="0"/>
              <a:t>Managing connectivity</a:t>
            </a:r>
          </a:p>
        </p:txBody>
      </p:sp>
      <p:sp>
        <p:nvSpPr>
          <p:cNvPr id="4" name="Slide Number Placeholder 3">
            <a:extLst>
              <a:ext uri="{FF2B5EF4-FFF2-40B4-BE49-F238E27FC236}">
                <a16:creationId xmlns:a16="http://schemas.microsoft.com/office/drawing/2014/main" id="{B86BB441-FDAB-0E49-875B-72DC423CC7FE}"/>
              </a:ext>
            </a:extLst>
          </p:cNvPr>
          <p:cNvSpPr>
            <a:spLocks noGrp="1"/>
          </p:cNvSpPr>
          <p:nvPr>
            <p:ph type="sldNum" sz="quarter" idx="4"/>
          </p:nvPr>
        </p:nvSpPr>
        <p:spPr/>
        <p:txBody>
          <a:bodyPr/>
          <a:lstStyle/>
          <a:p>
            <a:r>
              <a:rPr lang="en-US"/>
              <a:t>Page | </a:t>
            </a:r>
            <a:fld id="{401CF334-2D5C-4859-84A6-CA7E6E43FAEB}" type="slidenum">
              <a:rPr lang="en-US" smtClean="0"/>
              <a:pPr/>
              <a:t>12</a:t>
            </a:fld>
            <a:endParaRPr lang="en-US" dirty="0"/>
          </a:p>
        </p:txBody>
      </p:sp>
      <p:sp>
        <p:nvSpPr>
          <p:cNvPr id="41" name="TextBox 40">
            <a:extLst>
              <a:ext uri="{FF2B5EF4-FFF2-40B4-BE49-F238E27FC236}">
                <a16:creationId xmlns:a16="http://schemas.microsoft.com/office/drawing/2014/main" id="{78B574D2-673B-1A49-ACC7-5E6ED86285E5}"/>
              </a:ext>
            </a:extLst>
          </p:cNvPr>
          <p:cNvSpPr txBox="1"/>
          <p:nvPr/>
        </p:nvSpPr>
        <p:spPr>
          <a:xfrm>
            <a:off x="8285287" y="1960266"/>
            <a:ext cx="3956211" cy="369332"/>
          </a:xfrm>
          <a:prstGeom prst="rect">
            <a:avLst/>
          </a:prstGeom>
          <a:noFill/>
        </p:spPr>
        <p:txBody>
          <a:bodyPr wrap="none" rtlCol="0">
            <a:spAutoFit/>
          </a:bodyPr>
          <a:lstStyle/>
          <a:p>
            <a:r>
              <a:rPr lang="en-US" dirty="0">
                <a:latin typeface="+mj-lt"/>
              </a:rPr>
              <a:t>Global Banks &amp; Payment Providers</a:t>
            </a:r>
          </a:p>
        </p:txBody>
      </p:sp>
      <p:sp>
        <p:nvSpPr>
          <p:cNvPr id="93" name="TextBox 92">
            <a:extLst>
              <a:ext uri="{FF2B5EF4-FFF2-40B4-BE49-F238E27FC236}">
                <a16:creationId xmlns:a16="http://schemas.microsoft.com/office/drawing/2014/main" id="{15A8125E-996C-7C42-9A86-64D4DFF76192}"/>
              </a:ext>
            </a:extLst>
          </p:cNvPr>
          <p:cNvSpPr txBox="1"/>
          <p:nvPr/>
        </p:nvSpPr>
        <p:spPr>
          <a:xfrm>
            <a:off x="5291092" y="1960266"/>
            <a:ext cx="2549352" cy="369332"/>
          </a:xfrm>
          <a:prstGeom prst="rect">
            <a:avLst/>
          </a:prstGeom>
          <a:noFill/>
        </p:spPr>
        <p:txBody>
          <a:bodyPr wrap="none" rtlCol="0">
            <a:spAutoFit/>
          </a:bodyPr>
          <a:lstStyle/>
          <a:p>
            <a:r>
              <a:rPr lang="en-US" dirty="0">
                <a:latin typeface="+mj-lt"/>
              </a:rPr>
              <a:t>Connectivity Options</a:t>
            </a:r>
          </a:p>
        </p:txBody>
      </p:sp>
      <p:sp>
        <p:nvSpPr>
          <p:cNvPr id="7" name="TextBox 6">
            <a:extLst>
              <a:ext uri="{FF2B5EF4-FFF2-40B4-BE49-F238E27FC236}">
                <a16:creationId xmlns:a16="http://schemas.microsoft.com/office/drawing/2014/main" id="{ADD07ECA-F4FC-DD4B-8A30-6F0F9AB9D22F}"/>
              </a:ext>
            </a:extLst>
          </p:cNvPr>
          <p:cNvSpPr txBox="1"/>
          <p:nvPr/>
        </p:nvSpPr>
        <p:spPr>
          <a:xfrm>
            <a:off x="3421748" y="2526901"/>
            <a:ext cx="914881" cy="667490"/>
          </a:xfrm>
          <a:prstGeom prst="rect">
            <a:avLst/>
          </a:prstGeom>
          <a:noFill/>
        </p:spPr>
        <p:txBody>
          <a:bodyPr wrap="square" rtlCol="0">
            <a:spAutoFit/>
          </a:bodyPr>
          <a:lstStyle/>
          <a:p>
            <a:pPr algn="ctr">
              <a:lnSpc>
                <a:spcPct val="89000"/>
              </a:lnSpc>
            </a:pPr>
            <a:r>
              <a:rPr lang="en-US" sz="1400" b="1" dirty="0">
                <a:solidFill>
                  <a:schemeClr val="bg1"/>
                </a:solidFill>
                <a:latin typeface="+mj-lt"/>
                <a:cs typeface="Roboto Light"/>
              </a:rPr>
              <a:t>TMS</a:t>
            </a:r>
            <a:br>
              <a:rPr lang="en-US" sz="1400" b="1" dirty="0">
                <a:solidFill>
                  <a:schemeClr val="bg1"/>
                </a:solidFill>
                <a:latin typeface="+mj-lt"/>
                <a:cs typeface="Roboto Light"/>
              </a:rPr>
            </a:br>
            <a:r>
              <a:rPr lang="en-US" sz="1400" b="1" dirty="0">
                <a:solidFill>
                  <a:schemeClr val="bg1"/>
                </a:solidFill>
                <a:latin typeface="+mj-lt"/>
                <a:cs typeface="Roboto Light"/>
              </a:rPr>
              <a:t>or</a:t>
            </a:r>
            <a:br>
              <a:rPr lang="en-US" sz="1400" b="1" dirty="0">
                <a:solidFill>
                  <a:schemeClr val="bg1"/>
                </a:solidFill>
                <a:latin typeface="+mj-lt"/>
                <a:cs typeface="Roboto Light"/>
              </a:rPr>
            </a:br>
            <a:r>
              <a:rPr lang="en-US" sz="1400" b="1" dirty="0">
                <a:solidFill>
                  <a:schemeClr val="bg1"/>
                </a:solidFill>
                <a:latin typeface="+mj-lt"/>
                <a:cs typeface="Roboto Light"/>
              </a:rPr>
              <a:t>ERP</a:t>
            </a:r>
          </a:p>
        </p:txBody>
      </p:sp>
      <p:sp>
        <p:nvSpPr>
          <p:cNvPr id="53" name="TextBox 52">
            <a:extLst>
              <a:ext uri="{FF2B5EF4-FFF2-40B4-BE49-F238E27FC236}">
                <a16:creationId xmlns:a16="http://schemas.microsoft.com/office/drawing/2014/main" id="{009867FF-C247-0F45-B63A-2DC30A23CCE7}"/>
              </a:ext>
            </a:extLst>
          </p:cNvPr>
          <p:cNvSpPr txBox="1"/>
          <p:nvPr/>
        </p:nvSpPr>
        <p:spPr>
          <a:xfrm>
            <a:off x="3146779" y="4919103"/>
            <a:ext cx="1485137" cy="667490"/>
          </a:xfrm>
          <a:prstGeom prst="rect">
            <a:avLst/>
          </a:prstGeom>
          <a:noFill/>
        </p:spPr>
        <p:txBody>
          <a:bodyPr wrap="square" rtlCol="0">
            <a:spAutoFit/>
          </a:bodyPr>
          <a:lstStyle/>
          <a:p>
            <a:pPr algn="ctr">
              <a:lnSpc>
                <a:spcPct val="89000"/>
              </a:lnSpc>
            </a:pPr>
            <a:r>
              <a:rPr lang="en-US" sz="1400" b="1" dirty="0">
                <a:solidFill>
                  <a:schemeClr val="bg1"/>
                </a:solidFill>
                <a:latin typeface="+mj-lt"/>
                <a:cs typeface="Roboto Light"/>
              </a:rPr>
              <a:t>Bank</a:t>
            </a:r>
            <a:br>
              <a:rPr lang="en-US" sz="1400" b="1" dirty="0">
                <a:solidFill>
                  <a:schemeClr val="bg1"/>
                </a:solidFill>
                <a:latin typeface="+mj-lt"/>
                <a:cs typeface="Roboto Light"/>
              </a:rPr>
            </a:br>
            <a:r>
              <a:rPr lang="en-US" sz="1400" b="1" dirty="0">
                <a:solidFill>
                  <a:schemeClr val="bg1"/>
                </a:solidFill>
                <a:latin typeface="+mj-lt"/>
                <a:cs typeface="Roboto Light"/>
              </a:rPr>
              <a:t>Connectivity</a:t>
            </a:r>
            <a:br>
              <a:rPr lang="en-US" sz="1400" b="1" dirty="0">
                <a:solidFill>
                  <a:schemeClr val="bg1"/>
                </a:solidFill>
                <a:latin typeface="+mj-lt"/>
                <a:cs typeface="Roboto Light"/>
              </a:rPr>
            </a:br>
            <a:r>
              <a:rPr lang="en-US" sz="1400" b="1" dirty="0">
                <a:solidFill>
                  <a:schemeClr val="bg1"/>
                </a:solidFill>
                <a:latin typeface="+mj-lt"/>
                <a:cs typeface="Roboto Light"/>
              </a:rPr>
              <a:t>Provider</a:t>
            </a:r>
          </a:p>
        </p:txBody>
      </p:sp>
      <p:pic>
        <p:nvPicPr>
          <p:cNvPr id="11" name="Picture 10">
            <a:extLst>
              <a:ext uri="{FF2B5EF4-FFF2-40B4-BE49-F238E27FC236}">
                <a16:creationId xmlns:a16="http://schemas.microsoft.com/office/drawing/2014/main" id="{257B4671-DBF0-6E43-9870-F7546D2269D7}"/>
              </a:ext>
            </a:extLst>
          </p:cNvPr>
          <p:cNvPicPr>
            <a:picLocks noChangeAspect="1"/>
          </p:cNvPicPr>
          <p:nvPr/>
        </p:nvPicPr>
        <p:blipFill>
          <a:blip r:embed="rId7"/>
          <a:stretch>
            <a:fillRect/>
          </a:stretch>
        </p:blipFill>
        <p:spPr>
          <a:xfrm>
            <a:off x="2084965" y="2681993"/>
            <a:ext cx="6106002" cy="3039187"/>
          </a:xfrm>
          <a:prstGeom prst="rect">
            <a:avLst/>
          </a:prstGeom>
        </p:spPr>
      </p:pic>
      <p:sp>
        <p:nvSpPr>
          <p:cNvPr id="55" name="TextBox 54">
            <a:extLst>
              <a:ext uri="{FF2B5EF4-FFF2-40B4-BE49-F238E27FC236}">
                <a16:creationId xmlns:a16="http://schemas.microsoft.com/office/drawing/2014/main" id="{C1CD3F1B-D723-DB42-8F48-2E4752F1C874}"/>
              </a:ext>
            </a:extLst>
          </p:cNvPr>
          <p:cNvSpPr txBox="1"/>
          <p:nvPr/>
        </p:nvSpPr>
        <p:spPr>
          <a:xfrm>
            <a:off x="5911284" y="2967744"/>
            <a:ext cx="952312" cy="369332"/>
          </a:xfrm>
          <a:prstGeom prst="rect">
            <a:avLst/>
          </a:prstGeom>
          <a:noFill/>
        </p:spPr>
        <p:txBody>
          <a:bodyPr wrap="none" rtlCol="0">
            <a:spAutoFit/>
          </a:bodyPr>
          <a:lstStyle/>
          <a:p>
            <a:r>
              <a:rPr lang="en-US" dirty="0">
                <a:latin typeface="+mj-lt"/>
              </a:rPr>
              <a:t>SWIFT</a:t>
            </a:r>
          </a:p>
        </p:txBody>
      </p:sp>
      <p:sp>
        <p:nvSpPr>
          <p:cNvPr id="56" name="TextBox 55">
            <a:extLst>
              <a:ext uri="{FF2B5EF4-FFF2-40B4-BE49-F238E27FC236}">
                <a16:creationId xmlns:a16="http://schemas.microsoft.com/office/drawing/2014/main" id="{B4FEE032-2C95-CD4B-A5A8-53E96699C6E2}"/>
              </a:ext>
            </a:extLst>
          </p:cNvPr>
          <p:cNvSpPr txBox="1"/>
          <p:nvPr/>
        </p:nvSpPr>
        <p:spPr>
          <a:xfrm>
            <a:off x="5608317" y="3663704"/>
            <a:ext cx="1630575" cy="369332"/>
          </a:xfrm>
          <a:prstGeom prst="rect">
            <a:avLst/>
          </a:prstGeom>
          <a:noFill/>
        </p:spPr>
        <p:txBody>
          <a:bodyPr wrap="none" rtlCol="0">
            <a:spAutoFit/>
          </a:bodyPr>
          <a:lstStyle/>
          <a:p>
            <a:r>
              <a:rPr lang="en-US" dirty="0">
                <a:latin typeface="+mj-lt"/>
              </a:rPr>
              <a:t>Host-to-Host</a:t>
            </a:r>
          </a:p>
        </p:txBody>
      </p:sp>
      <p:sp>
        <p:nvSpPr>
          <p:cNvPr id="57" name="TextBox 56">
            <a:extLst>
              <a:ext uri="{FF2B5EF4-FFF2-40B4-BE49-F238E27FC236}">
                <a16:creationId xmlns:a16="http://schemas.microsoft.com/office/drawing/2014/main" id="{B82A29BB-E1BF-B34A-8850-6A9074DACDA3}"/>
              </a:ext>
            </a:extLst>
          </p:cNvPr>
          <p:cNvSpPr txBox="1"/>
          <p:nvPr/>
        </p:nvSpPr>
        <p:spPr>
          <a:xfrm>
            <a:off x="5941709" y="4404368"/>
            <a:ext cx="878767" cy="369332"/>
          </a:xfrm>
          <a:prstGeom prst="rect">
            <a:avLst/>
          </a:prstGeom>
          <a:noFill/>
        </p:spPr>
        <p:txBody>
          <a:bodyPr wrap="none" rtlCol="0">
            <a:spAutoFit/>
          </a:bodyPr>
          <a:lstStyle/>
          <a:p>
            <a:r>
              <a:rPr lang="en-US" dirty="0">
                <a:latin typeface="+mj-lt"/>
              </a:rPr>
              <a:t>EBICS</a:t>
            </a:r>
          </a:p>
        </p:txBody>
      </p:sp>
      <p:sp>
        <p:nvSpPr>
          <p:cNvPr id="59" name="TextBox 58">
            <a:extLst>
              <a:ext uri="{FF2B5EF4-FFF2-40B4-BE49-F238E27FC236}">
                <a16:creationId xmlns:a16="http://schemas.microsoft.com/office/drawing/2014/main" id="{641BF312-E18D-BB4D-AB65-47FBF1EE61EE}"/>
              </a:ext>
            </a:extLst>
          </p:cNvPr>
          <p:cNvSpPr txBox="1"/>
          <p:nvPr/>
        </p:nvSpPr>
        <p:spPr>
          <a:xfrm>
            <a:off x="5503201" y="5090037"/>
            <a:ext cx="1957587" cy="369332"/>
          </a:xfrm>
          <a:prstGeom prst="rect">
            <a:avLst/>
          </a:prstGeom>
          <a:noFill/>
        </p:spPr>
        <p:txBody>
          <a:bodyPr wrap="none" rtlCol="0">
            <a:spAutoFit/>
          </a:bodyPr>
          <a:lstStyle/>
          <a:p>
            <a:r>
              <a:rPr lang="en-US" dirty="0">
                <a:latin typeface="+mj-lt"/>
              </a:rPr>
              <a:t>APIs and Others</a:t>
            </a:r>
          </a:p>
        </p:txBody>
      </p:sp>
      <p:pic>
        <p:nvPicPr>
          <p:cNvPr id="15" name="Picture 14">
            <a:extLst>
              <a:ext uri="{FF2B5EF4-FFF2-40B4-BE49-F238E27FC236}">
                <a16:creationId xmlns:a16="http://schemas.microsoft.com/office/drawing/2014/main" id="{6A27E9CB-6A24-B946-BEA8-07CDC3866507}"/>
              </a:ext>
            </a:extLst>
          </p:cNvPr>
          <p:cNvPicPr>
            <a:picLocks noChangeAspect="1"/>
          </p:cNvPicPr>
          <p:nvPr/>
        </p:nvPicPr>
        <p:blipFill>
          <a:blip r:embed="rId8"/>
          <a:stretch>
            <a:fillRect/>
          </a:stretch>
        </p:blipFill>
        <p:spPr>
          <a:xfrm>
            <a:off x="9619488" y="2724548"/>
            <a:ext cx="674259" cy="674259"/>
          </a:xfrm>
          <a:prstGeom prst="rect">
            <a:avLst/>
          </a:prstGeom>
        </p:spPr>
      </p:pic>
      <p:pic>
        <p:nvPicPr>
          <p:cNvPr id="22" name="Picture 21">
            <a:extLst>
              <a:ext uri="{FF2B5EF4-FFF2-40B4-BE49-F238E27FC236}">
                <a16:creationId xmlns:a16="http://schemas.microsoft.com/office/drawing/2014/main" id="{B07438A1-D46F-4F4C-A6D7-4249A2152550}"/>
              </a:ext>
            </a:extLst>
          </p:cNvPr>
          <p:cNvPicPr>
            <a:picLocks noChangeAspect="1"/>
          </p:cNvPicPr>
          <p:nvPr/>
        </p:nvPicPr>
        <p:blipFill>
          <a:blip r:embed="rId8"/>
          <a:stretch>
            <a:fillRect/>
          </a:stretch>
        </p:blipFill>
        <p:spPr>
          <a:xfrm>
            <a:off x="10754542" y="3326574"/>
            <a:ext cx="674259" cy="674259"/>
          </a:xfrm>
          <a:prstGeom prst="rect">
            <a:avLst/>
          </a:prstGeom>
        </p:spPr>
      </p:pic>
      <p:pic>
        <p:nvPicPr>
          <p:cNvPr id="25" name="Picture 24">
            <a:extLst>
              <a:ext uri="{FF2B5EF4-FFF2-40B4-BE49-F238E27FC236}">
                <a16:creationId xmlns:a16="http://schemas.microsoft.com/office/drawing/2014/main" id="{6E46EBD1-63F6-714D-824B-BA5D8E5407C9}"/>
              </a:ext>
            </a:extLst>
          </p:cNvPr>
          <p:cNvPicPr>
            <a:picLocks noChangeAspect="1"/>
          </p:cNvPicPr>
          <p:nvPr/>
        </p:nvPicPr>
        <p:blipFill>
          <a:blip r:embed="rId8"/>
          <a:stretch>
            <a:fillRect/>
          </a:stretch>
        </p:blipFill>
        <p:spPr>
          <a:xfrm>
            <a:off x="10836197" y="4342497"/>
            <a:ext cx="674259" cy="674259"/>
          </a:xfrm>
          <a:prstGeom prst="rect">
            <a:avLst/>
          </a:prstGeom>
        </p:spPr>
      </p:pic>
      <p:pic>
        <p:nvPicPr>
          <p:cNvPr id="31" name="Picture 30">
            <a:extLst>
              <a:ext uri="{FF2B5EF4-FFF2-40B4-BE49-F238E27FC236}">
                <a16:creationId xmlns:a16="http://schemas.microsoft.com/office/drawing/2014/main" id="{2FCF56A5-C704-AB44-9249-9DD643CC89D2}"/>
              </a:ext>
            </a:extLst>
          </p:cNvPr>
          <p:cNvPicPr>
            <a:picLocks noChangeAspect="1"/>
          </p:cNvPicPr>
          <p:nvPr/>
        </p:nvPicPr>
        <p:blipFill>
          <a:blip r:embed="rId8"/>
          <a:stretch>
            <a:fillRect/>
          </a:stretch>
        </p:blipFill>
        <p:spPr>
          <a:xfrm>
            <a:off x="8592768" y="4338774"/>
            <a:ext cx="674259" cy="674259"/>
          </a:xfrm>
          <a:prstGeom prst="rect">
            <a:avLst/>
          </a:prstGeom>
        </p:spPr>
      </p:pic>
      <p:pic>
        <p:nvPicPr>
          <p:cNvPr id="34" name="Picture 33">
            <a:extLst>
              <a:ext uri="{FF2B5EF4-FFF2-40B4-BE49-F238E27FC236}">
                <a16:creationId xmlns:a16="http://schemas.microsoft.com/office/drawing/2014/main" id="{70E31BE7-C0A4-4049-9EE1-CAF955AA299D}"/>
              </a:ext>
            </a:extLst>
          </p:cNvPr>
          <p:cNvPicPr>
            <a:picLocks noChangeAspect="1"/>
          </p:cNvPicPr>
          <p:nvPr/>
        </p:nvPicPr>
        <p:blipFill>
          <a:blip r:embed="rId8"/>
          <a:stretch>
            <a:fillRect/>
          </a:stretch>
        </p:blipFill>
        <p:spPr>
          <a:xfrm>
            <a:off x="9674661" y="3879221"/>
            <a:ext cx="674259" cy="674259"/>
          </a:xfrm>
          <a:prstGeom prst="rect">
            <a:avLst/>
          </a:prstGeom>
        </p:spPr>
      </p:pic>
      <p:cxnSp>
        <p:nvCxnSpPr>
          <p:cNvPr id="10" name="Straight Connector 9">
            <a:extLst>
              <a:ext uri="{FF2B5EF4-FFF2-40B4-BE49-F238E27FC236}">
                <a16:creationId xmlns:a16="http://schemas.microsoft.com/office/drawing/2014/main" id="{3C500985-6275-1443-8094-81BA7A688856}"/>
              </a:ext>
            </a:extLst>
          </p:cNvPr>
          <p:cNvCxnSpPr/>
          <p:nvPr/>
        </p:nvCxnSpPr>
        <p:spPr>
          <a:xfrm>
            <a:off x="4475335" y="5274703"/>
            <a:ext cx="2966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0A92DE9-E5BA-5B42-8F6B-E001F11D92E1}"/>
              </a:ext>
            </a:extLst>
          </p:cNvPr>
          <p:cNvCxnSpPr/>
          <p:nvPr/>
        </p:nvCxnSpPr>
        <p:spPr>
          <a:xfrm>
            <a:off x="4459051" y="2967744"/>
            <a:ext cx="296690" cy="0"/>
          </a:xfrm>
          <a:prstGeom prst="line">
            <a:avLst/>
          </a:prstGeom>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A83FEA0D-1209-874C-BEF3-6BA60006BB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6205" y="2857591"/>
            <a:ext cx="431800" cy="368300"/>
          </a:xfrm>
          <a:prstGeom prst="rect">
            <a:avLst/>
          </a:prstGeom>
        </p:spPr>
      </p:pic>
      <p:pic>
        <p:nvPicPr>
          <p:cNvPr id="44" name="Picture 43">
            <a:extLst>
              <a:ext uri="{FF2B5EF4-FFF2-40B4-BE49-F238E27FC236}">
                <a16:creationId xmlns:a16="http://schemas.microsoft.com/office/drawing/2014/main" id="{68448268-377C-4D4E-8B6C-EE7112B06C2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888664" y="3471599"/>
            <a:ext cx="431800" cy="368300"/>
          </a:xfrm>
          <a:prstGeom prst="rect">
            <a:avLst/>
          </a:prstGeom>
        </p:spPr>
      </p:pic>
      <p:pic>
        <p:nvPicPr>
          <p:cNvPr id="45" name="Picture 44">
            <a:extLst>
              <a:ext uri="{FF2B5EF4-FFF2-40B4-BE49-F238E27FC236}">
                <a16:creationId xmlns:a16="http://schemas.microsoft.com/office/drawing/2014/main" id="{2167BFE7-E37A-2B46-9068-F0A026B330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76311" y="4476795"/>
            <a:ext cx="431800" cy="368300"/>
          </a:xfrm>
          <a:prstGeom prst="rect">
            <a:avLst/>
          </a:prstGeom>
        </p:spPr>
      </p:pic>
      <p:pic>
        <p:nvPicPr>
          <p:cNvPr id="46" name="Picture 45">
            <a:extLst>
              <a:ext uri="{FF2B5EF4-FFF2-40B4-BE49-F238E27FC236}">
                <a16:creationId xmlns:a16="http://schemas.microsoft.com/office/drawing/2014/main" id="{147BCE24-D612-584D-98D9-EE1D167BC7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95072" y="4018658"/>
            <a:ext cx="431800" cy="368300"/>
          </a:xfrm>
          <a:prstGeom prst="rect">
            <a:avLst/>
          </a:prstGeom>
        </p:spPr>
      </p:pic>
      <p:pic>
        <p:nvPicPr>
          <p:cNvPr id="47" name="Picture 46">
            <a:extLst>
              <a:ext uri="{FF2B5EF4-FFF2-40B4-BE49-F238E27FC236}">
                <a16:creationId xmlns:a16="http://schemas.microsoft.com/office/drawing/2014/main" id="{4A2B0CE8-EA1D-4D48-9DCD-28F959B8E2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8448" y="4476795"/>
            <a:ext cx="431800" cy="368300"/>
          </a:xfrm>
          <a:prstGeom prst="rect">
            <a:avLst/>
          </a:prstGeom>
        </p:spPr>
      </p:pic>
      <p:pic>
        <p:nvPicPr>
          <p:cNvPr id="33" name="Picture 33">
            <a:extLst>
              <a:ext uri="{FF2B5EF4-FFF2-40B4-BE49-F238E27FC236}">
                <a16:creationId xmlns:a16="http://schemas.microsoft.com/office/drawing/2014/main" id="{70E31BE7-C0A4-4049-9EE1-CAF955AA299D}"/>
              </a:ext>
            </a:extLst>
          </p:cNvPr>
          <p:cNvPicPr>
            <a:picLocks noChangeAspect="1"/>
          </p:cNvPicPr>
          <p:nvPr/>
        </p:nvPicPr>
        <p:blipFill>
          <a:blip r:embed="rId8"/>
          <a:stretch>
            <a:fillRect/>
          </a:stretch>
        </p:blipFill>
        <p:spPr>
          <a:xfrm>
            <a:off x="8537068" y="3278307"/>
            <a:ext cx="674259" cy="674259"/>
          </a:xfrm>
          <a:prstGeom prst="rect">
            <a:avLst/>
          </a:prstGeom>
        </p:spPr>
      </p:pic>
      <p:pic>
        <p:nvPicPr>
          <p:cNvPr id="35" name="Picture 45">
            <a:extLst>
              <a:ext uri="{FF2B5EF4-FFF2-40B4-BE49-F238E27FC236}">
                <a16:creationId xmlns:a16="http://schemas.microsoft.com/office/drawing/2014/main" id="{147BCE24-D612-584D-98D9-EE1D167BC7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57479" y="3417744"/>
            <a:ext cx="431800" cy="368300"/>
          </a:xfrm>
          <a:prstGeom prst="rect">
            <a:avLst/>
          </a:prstGeom>
        </p:spPr>
      </p:pic>
    </p:spTree>
    <p:extLst>
      <p:ext uri="{BB962C8B-B14F-4D97-AF65-F5344CB8AC3E}">
        <p14:creationId xmlns:p14="http://schemas.microsoft.com/office/powerpoint/2010/main" val="1200588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51D9BB-FC49-D149-9108-842A4152E596}"/>
              </a:ext>
            </a:extLst>
          </p:cNvPr>
          <p:cNvSpPr>
            <a:spLocks noGrp="1"/>
          </p:cNvSpPr>
          <p:nvPr>
            <p:ph idx="1"/>
          </p:nvPr>
        </p:nvSpPr>
        <p:spPr>
          <a:xfrm>
            <a:off x="609599" y="2249424"/>
            <a:ext cx="7644063" cy="4325112"/>
          </a:xfrm>
        </p:spPr>
        <p:txBody>
          <a:bodyPr>
            <a:normAutofit/>
          </a:bodyPr>
          <a:lstStyle/>
          <a:p>
            <a:r>
              <a:rPr lang="en-US" dirty="0">
                <a:latin typeface="+mj-lt"/>
              </a:rPr>
              <a:t>Rapid growth and geographic expansion</a:t>
            </a:r>
          </a:p>
          <a:p>
            <a:r>
              <a:rPr lang="en-US" dirty="0">
                <a:latin typeface="+mj-lt"/>
              </a:rPr>
              <a:t>Difficulty with messaging formats and connectivity channels</a:t>
            </a:r>
          </a:p>
          <a:p>
            <a:r>
              <a:rPr lang="en-US" dirty="0">
                <a:latin typeface="+mj-lt"/>
              </a:rPr>
              <a:t>Concerns about security and compliance surrounding payments</a:t>
            </a:r>
          </a:p>
          <a:p>
            <a:r>
              <a:rPr lang="en-US" dirty="0">
                <a:latin typeface="+mj-lt"/>
              </a:rPr>
              <a:t>Mergers and acquisitions resulting in multiple treasury and payment platforms</a:t>
            </a:r>
          </a:p>
          <a:p>
            <a:pPr marL="109728" indent="0">
              <a:buNone/>
            </a:pPr>
            <a:endParaRPr lang="en-US" dirty="0">
              <a:latin typeface="+mj-lt"/>
            </a:endParaRPr>
          </a:p>
        </p:txBody>
      </p:sp>
      <p:sp>
        <p:nvSpPr>
          <p:cNvPr id="3" name="Title 2">
            <a:extLst>
              <a:ext uri="{FF2B5EF4-FFF2-40B4-BE49-F238E27FC236}">
                <a16:creationId xmlns:a16="http://schemas.microsoft.com/office/drawing/2014/main" id="{9A5BC533-29F9-FE42-86FB-A90DCF60AB43}"/>
              </a:ext>
            </a:extLst>
          </p:cNvPr>
          <p:cNvSpPr>
            <a:spLocks noGrp="1"/>
          </p:cNvSpPr>
          <p:nvPr>
            <p:ph type="title"/>
          </p:nvPr>
        </p:nvSpPr>
        <p:spPr/>
        <p:txBody>
          <a:bodyPr/>
          <a:lstStyle/>
          <a:p>
            <a:r>
              <a:rPr lang="en-US" dirty="0"/>
              <a:t>Are you experiencing any of these issues?</a:t>
            </a:r>
          </a:p>
        </p:txBody>
      </p:sp>
      <p:sp>
        <p:nvSpPr>
          <p:cNvPr id="4" name="Slide Number Placeholder 3">
            <a:extLst>
              <a:ext uri="{FF2B5EF4-FFF2-40B4-BE49-F238E27FC236}">
                <a16:creationId xmlns:a16="http://schemas.microsoft.com/office/drawing/2014/main" id="{2896AEDC-5059-EB47-8B5C-55DF57AF91F2}"/>
              </a:ext>
            </a:extLst>
          </p:cNvPr>
          <p:cNvSpPr>
            <a:spLocks noGrp="1"/>
          </p:cNvSpPr>
          <p:nvPr>
            <p:ph type="sldNum" sz="quarter" idx="4"/>
          </p:nvPr>
        </p:nvSpPr>
        <p:spPr/>
        <p:txBody>
          <a:bodyPr/>
          <a:lstStyle/>
          <a:p>
            <a:r>
              <a:rPr lang="en-US" dirty="0"/>
              <a:t>Page |</a:t>
            </a:r>
            <a:fld id="{401CF334-2D5C-4859-84A6-CA7E6E43FAEB}" type="slidenum">
              <a:rPr lang="en-US"/>
              <a:pPr/>
              <a:t>13</a:t>
            </a:fld>
            <a:endParaRPr lang="en-US" dirty="0"/>
          </a:p>
        </p:txBody>
      </p:sp>
      <p:pic>
        <p:nvPicPr>
          <p:cNvPr id="5" name="Picture 4">
            <a:extLst>
              <a:ext uri="{FF2B5EF4-FFF2-40B4-BE49-F238E27FC236}">
                <a16:creationId xmlns:a16="http://schemas.microsoft.com/office/drawing/2014/main" id="{4281F562-CD92-5640-89AD-546889B7A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3634" y="2414016"/>
            <a:ext cx="3158766" cy="3070532"/>
          </a:xfrm>
          <a:prstGeom prst="rect">
            <a:avLst/>
          </a:prstGeom>
        </p:spPr>
      </p:pic>
    </p:spTree>
    <p:extLst>
      <p:ext uri="{BB962C8B-B14F-4D97-AF65-F5344CB8AC3E}">
        <p14:creationId xmlns:p14="http://schemas.microsoft.com/office/powerpoint/2010/main" val="1171748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A4EFB2-7081-6643-B58F-D261D98E2300}"/>
              </a:ext>
            </a:extLst>
          </p:cNvPr>
          <p:cNvPicPr>
            <a:picLocks noChangeAspect="1"/>
          </p:cNvPicPr>
          <p:nvPr/>
        </p:nvPicPr>
        <p:blipFill>
          <a:blip r:embed="rId3"/>
          <a:stretch>
            <a:fillRect/>
          </a:stretch>
        </p:blipFill>
        <p:spPr>
          <a:xfrm>
            <a:off x="4096151" y="2007108"/>
            <a:ext cx="3986784" cy="3986784"/>
          </a:xfrm>
          <a:prstGeom prst="rect">
            <a:avLst/>
          </a:prstGeom>
        </p:spPr>
      </p:pic>
      <p:sp>
        <p:nvSpPr>
          <p:cNvPr id="43" name="Oval 42">
            <a:extLst>
              <a:ext uri="{FF2B5EF4-FFF2-40B4-BE49-F238E27FC236}">
                <a16:creationId xmlns:a16="http://schemas.microsoft.com/office/drawing/2014/main" id="{71A836E5-F31B-A348-A97E-036067770A27}"/>
              </a:ext>
            </a:extLst>
          </p:cNvPr>
          <p:cNvSpPr/>
          <p:nvPr/>
        </p:nvSpPr>
        <p:spPr>
          <a:xfrm>
            <a:off x="4027661" y="1964741"/>
            <a:ext cx="4067117" cy="4058566"/>
          </a:xfrm>
          <a:prstGeom prst="ellipse">
            <a:avLst/>
          </a:prstGeom>
          <a:solidFill>
            <a:schemeClr val="accent1">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3" name="Title 2">
            <a:extLst>
              <a:ext uri="{FF2B5EF4-FFF2-40B4-BE49-F238E27FC236}">
                <a16:creationId xmlns:a16="http://schemas.microsoft.com/office/drawing/2014/main" id="{7E8FAEFD-81CA-8444-9339-94D20BCDA35E}"/>
              </a:ext>
            </a:extLst>
          </p:cNvPr>
          <p:cNvSpPr>
            <a:spLocks noGrp="1"/>
          </p:cNvSpPr>
          <p:nvPr>
            <p:ph type="title"/>
          </p:nvPr>
        </p:nvSpPr>
        <p:spPr>
          <a:xfrm>
            <a:off x="366271" y="594360"/>
            <a:ext cx="11741401" cy="896297"/>
          </a:xfrm>
        </p:spPr>
        <p:txBody>
          <a:bodyPr>
            <a:normAutofit/>
          </a:bodyPr>
          <a:lstStyle/>
          <a:p>
            <a:r>
              <a:rPr lang="en-US" dirty="0"/>
              <a:t>A bank connectivity solution may be the answer</a:t>
            </a:r>
          </a:p>
        </p:txBody>
      </p:sp>
      <p:sp>
        <p:nvSpPr>
          <p:cNvPr id="23" name="TextBox 22">
            <a:extLst>
              <a:ext uri="{FF2B5EF4-FFF2-40B4-BE49-F238E27FC236}">
                <a16:creationId xmlns:a16="http://schemas.microsoft.com/office/drawing/2014/main" id="{9D8F5972-1B31-7A47-A7AB-1EB9450CE244}"/>
              </a:ext>
            </a:extLst>
          </p:cNvPr>
          <p:cNvSpPr txBox="1"/>
          <p:nvPr/>
        </p:nvSpPr>
        <p:spPr>
          <a:xfrm>
            <a:off x="4875687" y="3583940"/>
            <a:ext cx="2379177" cy="954107"/>
          </a:xfrm>
          <a:prstGeom prst="rect">
            <a:avLst/>
          </a:prstGeom>
          <a:noFill/>
        </p:spPr>
        <p:txBody>
          <a:bodyPr wrap="none" rtlCol="0">
            <a:spAutoFit/>
          </a:bodyPr>
          <a:lstStyle/>
          <a:p>
            <a:pPr algn="ctr"/>
            <a:r>
              <a:rPr lang="en-US" sz="2800" dirty="0">
                <a:solidFill>
                  <a:schemeClr val="bg1"/>
                </a:solidFill>
                <a:latin typeface="+mj-lt"/>
              </a:rPr>
              <a:t>Multi-bank </a:t>
            </a:r>
          </a:p>
          <a:p>
            <a:pPr algn="ctr"/>
            <a:r>
              <a:rPr lang="en-US" sz="2800" dirty="0">
                <a:solidFill>
                  <a:schemeClr val="bg1"/>
                </a:solidFill>
                <a:latin typeface="+mj-lt"/>
              </a:rPr>
              <a:t>Connectivity</a:t>
            </a:r>
          </a:p>
        </p:txBody>
      </p:sp>
      <p:sp>
        <p:nvSpPr>
          <p:cNvPr id="24" name="TextBox 23">
            <a:extLst>
              <a:ext uri="{FF2B5EF4-FFF2-40B4-BE49-F238E27FC236}">
                <a16:creationId xmlns:a16="http://schemas.microsoft.com/office/drawing/2014/main" id="{8888C496-A082-0049-9AA4-B79DF72CA229}"/>
              </a:ext>
            </a:extLst>
          </p:cNvPr>
          <p:cNvSpPr txBox="1"/>
          <p:nvPr/>
        </p:nvSpPr>
        <p:spPr>
          <a:xfrm>
            <a:off x="679092" y="1866769"/>
            <a:ext cx="2638283" cy="646331"/>
          </a:xfrm>
          <a:prstGeom prst="rect">
            <a:avLst/>
          </a:prstGeom>
          <a:noFill/>
        </p:spPr>
        <p:txBody>
          <a:bodyPr wrap="square" rtlCol="0">
            <a:spAutoFit/>
          </a:bodyPr>
          <a:lstStyle/>
          <a:p>
            <a:pPr algn="r"/>
            <a:r>
              <a:rPr lang="en-US" dirty="0">
                <a:latin typeface="+mj-lt"/>
              </a:rPr>
              <a:t>Centralized Access, Single Login</a:t>
            </a:r>
          </a:p>
        </p:txBody>
      </p:sp>
      <p:sp>
        <p:nvSpPr>
          <p:cNvPr id="25" name="TextBox 24">
            <a:extLst>
              <a:ext uri="{FF2B5EF4-FFF2-40B4-BE49-F238E27FC236}">
                <a16:creationId xmlns:a16="http://schemas.microsoft.com/office/drawing/2014/main" id="{1527FA9C-CFBD-CD4A-A29B-D56A67EB3B45}"/>
              </a:ext>
            </a:extLst>
          </p:cNvPr>
          <p:cNvSpPr txBox="1"/>
          <p:nvPr/>
        </p:nvSpPr>
        <p:spPr>
          <a:xfrm>
            <a:off x="8890112" y="5339009"/>
            <a:ext cx="2446055" cy="923330"/>
          </a:xfrm>
          <a:prstGeom prst="rect">
            <a:avLst/>
          </a:prstGeom>
          <a:noFill/>
        </p:spPr>
        <p:txBody>
          <a:bodyPr wrap="square" rtlCol="0">
            <a:spAutoFit/>
          </a:bodyPr>
          <a:lstStyle/>
          <a:p>
            <a:r>
              <a:rPr lang="en-US" dirty="0">
                <a:latin typeface="+mj-lt"/>
              </a:rPr>
              <a:t>Flexible, Scalable Integrations with TMS &amp; ERP systems</a:t>
            </a:r>
          </a:p>
        </p:txBody>
      </p:sp>
      <p:sp>
        <p:nvSpPr>
          <p:cNvPr id="26" name="TextBox 25">
            <a:extLst>
              <a:ext uri="{FF2B5EF4-FFF2-40B4-BE49-F238E27FC236}">
                <a16:creationId xmlns:a16="http://schemas.microsoft.com/office/drawing/2014/main" id="{93E9C6B7-4A68-6D48-A83F-7BE19A4C8A4C}"/>
              </a:ext>
            </a:extLst>
          </p:cNvPr>
          <p:cNvSpPr txBox="1"/>
          <p:nvPr/>
        </p:nvSpPr>
        <p:spPr>
          <a:xfrm>
            <a:off x="679092" y="5456624"/>
            <a:ext cx="2654385" cy="646331"/>
          </a:xfrm>
          <a:prstGeom prst="rect">
            <a:avLst/>
          </a:prstGeom>
          <a:noFill/>
        </p:spPr>
        <p:txBody>
          <a:bodyPr wrap="square" rtlCol="0">
            <a:spAutoFit/>
          </a:bodyPr>
          <a:lstStyle/>
          <a:p>
            <a:pPr algn="r"/>
            <a:r>
              <a:rPr lang="en-US" dirty="0">
                <a:latin typeface="+mj-lt"/>
              </a:rPr>
              <a:t>Enhanced Security and Risk Management </a:t>
            </a:r>
          </a:p>
        </p:txBody>
      </p:sp>
      <p:sp>
        <p:nvSpPr>
          <p:cNvPr id="27" name="TextBox 26">
            <a:extLst>
              <a:ext uri="{FF2B5EF4-FFF2-40B4-BE49-F238E27FC236}">
                <a16:creationId xmlns:a16="http://schemas.microsoft.com/office/drawing/2014/main" id="{B9F24B01-8950-7048-B405-6EF44B8231A2}"/>
              </a:ext>
            </a:extLst>
          </p:cNvPr>
          <p:cNvSpPr txBox="1"/>
          <p:nvPr/>
        </p:nvSpPr>
        <p:spPr>
          <a:xfrm>
            <a:off x="8820879" y="1881345"/>
            <a:ext cx="2459026" cy="923330"/>
          </a:xfrm>
          <a:prstGeom prst="rect">
            <a:avLst/>
          </a:prstGeom>
          <a:noFill/>
        </p:spPr>
        <p:txBody>
          <a:bodyPr wrap="square" rtlCol="0">
            <a:spAutoFit/>
          </a:bodyPr>
          <a:lstStyle/>
          <a:p>
            <a:r>
              <a:rPr lang="en-US" dirty="0">
                <a:latin typeface="+mj-lt"/>
              </a:rPr>
              <a:t>Streamlined Payments and Reporting</a:t>
            </a:r>
          </a:p>
        </p:txBody>
      </p:sp>
      <p:sp>
        <p:nvSpPr>
          <p:cNvPr id="28" name="TextBox 27">
            <a:extLst>
              <a:ext uri="{FF2B5EF4-FFF2-40B4-BE49-F238E27FC236}">
                <a16:creationId xmlns:a16="http://schemas.microsoft.com/office/drawing/2014/main" id="{70F48A89-1129-C34D-AF14-03C31CDB1CB7}"/>
              </a:ext>
            </a:extLst>
          </p:cNvPr>
          <p:cNvSpPr txBox="1"/>
          <p:nvPr/>
        </p:nvSpPr>
        <p:spPr>
          <a:xfrm>
            <a:off x="693819" y="3552688"/>
            <a:ext cx="1914340" cy="923330"/>
          </a:xfrm>
          <a:prstGeom prst="rect">
            <a:avLst/>
          </a:prstGeom>
          <a:noFill/>
        </p:spPr>
        <p:txBody>
          <a:bodyPr wrap="square" rtlCol="0">
            <a:spAutoFit/>
          </a:bodyPr>
          <a:lstStyle/>
          <a:p>
            <a:pPr algn="r"/>
            <a:r>
              <a:rPr lang="en-US" dirty="0">
                <a:latin typeface="+mj-lt"/>
              </a:rPr>
              <a:t>Operational Efficiencies / Automation</a:t>
            </a:r>
          </a:p>
        </p:txBody>
      </p:sp>
      <p:sp>
        <p:nvSpPr>
          <p:cNvPr id="29" name="TextBox 28">
            <a:extLst>
              <a:ext uri="{FF2B5EF4-FFF2-40B4-BE49-F238E27FC236}">
                <a16:creationId xmlns:a16="http://schemas.microsoft.com/office/drawing/2014/main" id="{4959A1F2-19AB-EF49-90EE-4EE5A745BAD4}"/>
              </a:ext>
            </a:extLst>
          </p:cNvPr>
          <p:cNvSpPr txBox="1"/>
          <p:nvPr/>
        </p:nvSpPr>
        <p:spPr>
          <a:xfrm>
            <a:off x="9380150" y="3610177"/>
            <a:ext cx="2523317" cy="923330"/>
          </a:xfrm>
          <a:prstGeom prst="rect">
            <a:avLst/>
          </a:prstGeom>
          <a:noFill/>
        </p:spPr>
        <p:txBody>
          <a:bodyPr wrap="square" rtlCol="0">
            <a:spAutoFit/>
          </a:bodyPr>
          <a:lstStyle/>
          <a:p>
            <a:r>
              <a:rPr lang="en-US" dirty="0">
                <a:latin typeface="+mj-lt"/>
              </a:rPr>
              <a:t>Comprehensive Visibility into Cash Position</a:t>
            </a:r>
          </a:p>
        </p:txBody>
      </p:sp>
      <p:grpSp>
        <p:nvGrpSpPr>
          <p:cNvPr id="35" name="Group 34">
            <a:extLst>
              <a:ext uri="{FF2B5EF4-FFF2-40B4-BE49-F238E27FC236}">
                <a16:creationId xmlns:a16="http://schemas.microsoft.com/office/drawing/2014/main" id="{355FABCC-1555-6543-AF34-75A26B9092D7}"/>
              </a:ext>
            </a:extLst>
          </p:cNvPr>
          <p:cNvGrpSpPr/>
          <p:nvPr/>
        </p:nvGrpSpPr>
        <p:grpSpPr>
          <a:xfrm>
            <a:off x="7667243" y="1771563"/>
            <a:ext cx="1020682" cy="1018536"/>
            <a:chOff x="7354422" y="1698226"/>
            <a:chExt cx="1020682" cy="1018536"/>
          </a:xfrm>
        </p:grpSpPr>
        <p:sp>
          <p:nvSpPr>
            <p:cNvPr id="37" name="Oval 36">
              <a:extLst>
                <a:ext uri="{FF2B5EF4-FFF2-40B4-BE49-F238E27FC236}">
                  <a16:creationId xmlns:a16="http://schemas.microsoft.com/office/drawing/2014/main" id="{C1C1A776-D070-6147-9AF9-B6551CE89D01}"/>
                </a:ext>
              </a:extLst>
            </p:cNvPr>
            <p:cNvSpPr/>
            <p:nvPr/>
          </p:nvSpPr>
          <p:spPr>
            <a:xfrm>
              <a:off x="7354422" y="1698226"/>
              <a:ext cx="1020682" cy="1018536"/>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pic>
          <p:nvPicPr>
            <p:cNvPr id="8" name="Picture 7">
              <a:extLst>
                <a:ext uri="{FF2B5EF4-FFF2-40B4-BE49-F238E27FC236}">
                  <a16:creationId xmlns:a16="http://schemas.microsoft.com/office/drawing/2014/main" id="{50721860-780A-E84D-A913-714D0C176C69}"/>
                </a:ext>
              </a:extLst>
            </p:cNvPr>
            <p:cNvPicPr>
              <a:picLocks noChangeAspect="1"/>
            </p:cNvPicPr>
            <p:nvPr/>
          </p:nvPicPr>
          <p:blipFill>
            <a:blip r:embed="rId4"/>
            <a:stretch>
              <a:fillRect/>
            </a:stretch>
          </p:blipFill>
          <p:spPr>
            <a:xfrm>
              <a:off x="7723196" y="1944088"/>
              <a:ext cx="272195" cy="578414"/>
            </a:xfrm>
            <a:prstGeom prst="rect">
              <a:avLst/>
            </a:prstGeom>
          </p:spPr>
        </p:pic>
      </p:grpSp>
      <p:grpSp>
        <p:nvGrpSpPr>
          <p:cNvPr id="22" name="Group 21">
            <a:extLst>
              <a:ext uri="{FF2B5EF4-FFF2-40B4-BE49-F238E27FC236}">
                <a16:creationId xmlns:a16="http://schemas.microsoft.com/office/drawing/2014/main" id="{E283CEF0-AB3B-6040-BD25-50BD79334575}"/>
              </a:ext>
            </a:extLst>
          </p:cNvPr>
          <p:cNvGrpSpPr/>
          <p:nvPr/>
        </p:nvGrpSpPr>
        <p:grpSpPr>
          <a:xfrm>
            <a:off x="8227123" y="3539107"/>
            <a:ext cx="1020682" cy="1018536"/>
            <a:chOff x="7914302" y="3465770"/>
            <a:chExt cx="1020682" cy="1018536"/>
          </a:xfrm>
        </p:grpSpPr>
        <p:sp>
          <p:nvSpPr>
            <p:cNvPr id="38" name="Oval 37">
              <a:extLst>
                <a:ext uri="{FF2B5EF4-FFF2-40B4-BE49-F238E27FC236}">
                  <a16:creationId xmlns:a16="http://schemas.microsoft.com/office/drawing/2014/main" id="{380477D4-FCA0-604F-9898-46E2F34350D0}"/>
                </a:ext>
              </a:extLst>
            </p:cNvPr>
            <p:cNvSpPr/>
            <p:nvPr/>
          </p:nvSpPr>
          <p:spPr>
            <a:xfrm>
              <a:off x="7914302" y="3465770"/>
              <a:ext cx="1020682" cy="1018536"/>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pic>
          <p:nvPicPr>
            <p:cNvPr id="12" name="Picture 11">
              <a:extLst>
                <a:ext uri="{FF2B5EF4-FFF2-40B4-BE49-F238E27FC236}">
                  <a16:creationId xmlns:a16="http://schemas.microsoft.com/office/drawing/2014/main" id="{10E567D3-116F-7F49-BB82-F4220A2EB42F}"/>
                </a:ext>
              </a:extLst>
            </p:cNvPr>
            <p:cNvPicPr>
              <a:picLocks noChangeAspect="1"/>
            </p:cNvPicPr>
            <p:nvPr/>
          </p:nvPicPr>
          <p:blipFill>
            <a:blip r:embed="rId5"/>
            <a:stretch>
              <a:fillRect/>
            </a:stretch>
          </p:blipFill>
          <p:spPr>
            <a:xfrm>
              <a:off x="8115634" y="3627802"/>
              <a:ext cx="585797" cy="585797"/>
            </a:xfrm>
            <a:prstGeom prst="rect">
              <a:avLst/>
            </a:prstGeom>
          </p:spPr>
        </p:pic>
      </p:grpSp>
      <p:grpSp>
        <p:nvGrpSpPr>
          <p:cNvPr id="21" name="Group 20">
            <a:extLst>
              <a:ext uri="{FF2B5EF4-FFF2-40B4-BE49-F238E27FC236}">
                <a16:creationId xmlns:a16="http://schemas.microsoft.com/office/drawing/2014/main" id="{1449347F-58AD-7E41-80DE-7826E5823F36}"/>
              </a:ext>
            </a:extLst>
          </p:cNvPr>
          <p:cNvGrpSpPr/>
          <p:nvPr/>
        </p:nvGrpSpPr>
        <p:grpSpPr>
          <a:xfrm>
            <a:off x="2685701" y="3481129"/>
            <a:ext cx="1020682" cy="1018536"/>
            <a:chOff x="7307017" y="5165101"/>
            <a:chExt cx="1020682" cy="1018536"/>
          </a:xfrm>
        </p:grpSpPr>
        <p:sp>
          <p:nvSpPr>
            <p:cNvPr id="39" name="Oval 38">
              <a:extLst>
                <a:ext uri="{FF2B5EF4-FFF2-40B4-BE49-F238E27FC236}">
                  <a16:creationId xmlns:a16="http://schemas.microsoft.com/office/drawing/2014/main" id="{DD217F3F-E9BE-2546-84C3-E6012D77B59C}"/>
                </a:ext>
              </a:extLst>
            </p:cNvPr>
            <p:cNvSpPr/>
            <p:nvPr/>
          </p:nvSpPr>
          <p:spPr>
            <a:xfrm>
              <a:off x="7307017" y="5165101"/>
              <a:ext cx="1020682" cy="1018536"/>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pic>
          <p:nvPicPr>
            <p:cNvPr id="13" name="Picture 12">
              <a:extLst>
                <a:ext uri="{FF2B5EF4-FFF2-40B4-BE49-F238E27FC236}">
                  <a16:creationId xmlns:a16="http://schemas.microsoft.com/office/drawing/2014/main" id="{633D7898-530B-6044-93EE-56AA5FF36A60}"/>
                </a:ext>
              </a:extLst>
            </p:cNvPr>
            <p:cNvPicPr>
              <a:picLocks noChangeAspect="1"/>
            </p:cNvPicPr>
            <p:nvPr/>
          </p:nvPicPr>
          <p:blipFill>
            <a:blip r:embed="rId6"/>
            <a:stretch>
              <a:fillRect/>
            </a:stretch>
          </p:blipFill>
          <p:spPr>
            <a:xfrm>
              <a:off x="7578858" y="5383287"/>
              <a:ext cx="550826" cy="550826"/>
            </a:xfrm>
            <a:prstGeom prst="rect">
              <a:avLst/>
            </a:prstGeom>
          </p:spPr>
        </p:pic>
      </p:grpSp>
      <p:grpSp>
        <p:nvGrpSpPr>
          <p:cNvPr id="20" name="Group 19">
            <a:extLst>
              <a:ext uri="{FF2B5EF4-FFF2-40B4-BE49-F238E27FC236}">
                <a16:creationId xmlns:a16="http://schemas.microsoft.com/office/drawing/2014/main" id="{882874D3-6ED9-D145-B70C-4FD44941C6D1}"/>
              </a:ext>
            </a:extLst>
          </p:cNvPr>
          <p:cNvGrpSpPr/>
          <p:nvPr/>
        </p:nvGrpSpPr>
        <p:grpSpPr>
          <a:xfrm>
            <a:off x="7667243" y="5237531"/>
            <a:ext cx="1020682" cy="1018536"/>
            <a:chOff x="2591594" y="3375221"/>
            <a:chExt cx="1020682" cy="1018536"/>
          </a:xfrm>
        </p:grpSpPr>
        <p:sp>
          <p:nvSpPr>
            <p:cNvPr id="41" name="Oval 40">
              <a:extLst>
                <a:ext uri="{FF2B5EF4-FFF2-40B4-BE49-F238E27FC236}">
                  <a16:creationId xmlns:a16="http://schemas.microsoft.com/office/drawing/2014/main" id="{195B63C7-171D-6543-8D61-4F22047DAD3B}"/>
                </a:ext>
              </a:extLst>
            </p:cNvPr>
            <p:cNvSpPr/>
            <p:nvPr/>
          </p:nvSpPr>
          <p:spPr>
            <a:xfrm>
              <a:off x="2591594" y="3375221"/>
              <a:ext cx="1020682" cy="1018536"/>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pic>
          <p:nvPicPr>
            <p:cNvPr id="14" name="Picture 13">
              <a:extLst>
                <a:ext uri="{FF2B5EF4-FFF2-40B4-BE49-F238E27FC236}">
                  <a16:creationId xmlns:a16="http://schemas.microsoft.com/office/drawing/2014/main" id="{369DE2EC-D4EC-6940-9C09-35BDED3A68AB}"/>
                </a:ext>
              </a:extLst>
            </p:cNvPr>
            <p:cNvPicPr>
              <a:picLocks noChangeAspect="1"/>
            </p:cNvPicPr>
            <p:nvPr/>
          </p:nvPicPr>
          <p:blipFill>
            <a:blip r:embed="rId7"/>
            <a:stretch>
              <a:fillRect/>
            </a:stretch>
          </p:blipFill>
          <p:spPr>
            <a:xfrm>
              <a:off x="2793781" y="3600845"/>
              <a:ext cx="584012" cy="584012"/>
            </a:xfrm>
            <a:prstGeom prst="rect">
              <a:avLst/>
            </a:prstGeom>
          </p:spPr>
        </p:pic>
      </p:grpSp>
      <p:grpSp>
        <p:nvGrpSpPr>
          <p:cNvPr id="36" name="Group 35">
            <a:extLst>
              <a:ext uri="{FF2B5EF4-FFF2-40B4-BE49-F238E27FC236}">
                <a16:creationId xmlns:a16="http://schemas.microsoft.com/office/drawing/2014/main" id="{439FDB3F-7593-F244-ADDF-4A45C1B77890}"/>
              </a:ext>
            </a:extLst>
          </p:cNvPr>
          <p:cNvGrpSpPr/>
          <p:nvPr/>
        </p:nvGrpSpPr>
        <p:grpSpPr>
          <a:xfrm>
            <a:off x="3449591" y="1780071"/>
            <a:ext cx="1020682" cy="1018536"/>
            <a:chOff x="3136770" y="1706734"/>
            <a:chExt cx="1020682" cy="1018536"/>
          </a:xfrm>
        </p:grpSpPr>
        <p:sp>
          <p:nvSpPr>
            <p:cNvPr id="40" name="Oval 39">
              <a:extLst>
                <a:ext uri="{FF2B5EF4-FFF2-40B4-BE49-F238E27FC236}">
                  <a16:creationId xmlns:a16="http://schemas.microsoft.com/office/drawing/2014/main" id="{77189BEB-C934-F349-8EBB-2B98E66B2615}"/>
                </a:ext>
              </a:extLst>
            </p:cNvPr>
            <p:cNvSpPr/>
            <p:nvPr/>
          </p:nvSpPr>
          <p:spPr>
            <a:xfrm>
              <a:off x="3136770" y="1706734"/>
              <a:ext cx="1020682" cy="1018536"/>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pic>
          <p:nvPicPr>
            <p:cNvPr id="16" name="Picture 15">
              <a:extLst>
                <a:ext uri="{FF2B5EF4-FFF2-40B4-BE49-F238E27FC236}">
                  <a16:creationId xmlns:a16="http://schemas.microsoft.com/office/drawing/2014/main" id="{12CA8F45-5C7C-C644-A78F-7106E9D8A170}"/>
                </a:ext>
              </a:extLst>
            </p:cNvPr>
            <p:cNvPicPr>
              <a:picLocks noChangeAspect="1"/>
            </p:cNvPicPr>
            <p:nvPr/>
          </p:nvPicPr>
          <p:blipFill>
            <a:blip r:embed="rId8"/>
            <a:stretch>
              <a:fillRect/>
            </a:stretch>
          </p:blipFill>
          <p:spPr>
            <a:xfrm>
              <a:off x="3367604" y="1924967"/>
              <a:ext cx="516382" cy="556104"/>
            </a:xfrm>
            <a:prstGeom prst="rect">
              <a:avLst/>
            </a:prstGeom>
          </p:spPr>
        </p:pic>
      </p:grpSp>
      <p:grpSp>
        <p:nvGrpSpPr>
          <p:cNvPr id="45" name="Group 44">
            <a:extLst>
              <a:ext uri="{FF2B5EF4-FFF2-40B4-BE49-F238E27FC236}">
                <a16:creationId xmlns:a16="http://schemas.microsoft.com/office/drawing/2014/main" id="{C51018D2-0514-0541-9C67-B927803683A4}"/>
              </a:ext>
            </a:extLst>
          </p:cNvPr>
          <p:cNvGrpSpPr/>
          <p:nvPr/>
        </p:nvGrpSpPr>
        <p:grpSpPr>
          <a:xfrm>
            <a:off x="3469398" y="5216971"/>
            <a:ext cx="1020682" cy="1018536"/>
            <a:chOff x="3156577" y="5143634"/>
            <a:chExt cx="1020682" cy="1018536"/>
          </a:xfrm>
        </p:grpSpPr>
        <p:sp>
          <p:nvSpPr>
            <p:cNvPr id="42" name="Oval 41">
              <a:extLst>
                <a:ext uri="{FF2B5EF4-FFF2-40B4-BE49-F238E27FC236}">
                  <a16:creationId xmlns:a16="http://schemas.microsoft.com/office/drawing/2014/main" id="{B436EE46-64B2-7D4C-A9C2-D93884D53EA2}"/>
                </a:ext>
              </a:extLst>
            </p:cNvPr>
            <p:cNvSpPr/>
            <p:nvPr/>
          </p:nvSpPr>
          <p:spPr>
            <a:xfrm>
              <a:off x="3156577" y="5143634"/>
              <a:ext cx="1020682" cy="1018536"/>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pic>
          <p:nvPicPr>
            <p:cNvPr id="18" name="Picture 17">
              <a:extLst>
                <a:ext uri="{FF2B5EF4-FFF2-40B4-BE49-F238E27FC236}">
                  <a16:creationId xmlns:a16="http://schemas.microsoft.com/office/drawing/2014/main" id="{3ED81CC8-9F7F-6747-A97C-6852A2EACEE7}"/>
                </a:ext>
              </a:extLst>
            </p:cNvPr>
            <p:cNvPicPr>
              <a:picLocks noChangeAspect="1"/>
            </p:cNvPicPr>
            <p:nvPr/>
          </p:nvPicPr>
          <p:blipFill>
            <a:blip r:embed="rId9"/>
            <a:stretch>
              <a:fillRect/>
            </a:stretch>
          </p:blipFill>
          <p:spPr>
            <a:xfrm>
              <a:off x="3374097" y="5428014"/>
              <a:ext cx="598646" cy="598646"/>
            </a:xfrm>
            <a:prstGeom prst="rect">
              <a:avLst/>
            </a:prstGeom>
          </p:spPr>
        </p:pic>
      </p:grpSp>
      <p:cxnSp>
        <p:nvCxnSpPr>
          <p:cNvPr id="5" name="Straight Connector 4">
            <a:extLst>
              <a:ext uri="{FF2B5EF4-FFF2-40B4-BE49-F238E27FC236}">
                <a16:creationId xmlns:a16="http://schemas.microsoft.com/office/drawing/2014/main" id="{7CA56833-113D-3F4D-8A52-A7F349A4B157}"/>
              </a:ext>
            </a:extLst>
          </p:cNvPr>
          <p:cNvCxnSpPr/>
          <p:nvPr/>
        </p:nvCxnSpPr>
        <p:spPr>
          <a:xfrm flipV="1">
            <a:off x="4490080" y="4557643"/>
            <a:ext cx="1068509" cy="819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C09AB25-92A8-3445-908B-77BF9E24769F}"/>
              </a:ext>
            </a:extLst>
          </p:cNvPr>
          <p:cNvCxnSpPr/>
          <p:nvPr/>
        </p:nvCxnSpPr>
        <p:spPr>
          <a:xfrm flipV="1">
            <a:off x="6564489" y="2760205"/>
            <a:ext cx="1068509" cy="819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6DF7D1D-3FE3-EB4C-9AAB-4CF996D6AA65}"/>
              </a:ext>
            </a:extLst>
          </p:cNvPr>
          <p:cNvCxnSpPr>
            <a:cxnSpLocks/>
          </p:cNvCxnSpPr>
          <p:nvPr/>
        </p:nvCxnSpPr>
        <p:spPr>
          <a:xfrm flipH="1" flipV="1">
            <a:off x="6463235" y="4543599"/>
            <a:ext cx="1138865" cy="9552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ED2F557-5D8F-7F4F-B756-7B6DB0A46ADD}"/>
              </a:ext>
            </a:extLst>
          </p:cNvPr>
          <p:cNvCxnSpPr>
            <a:cxnSpLocks/>
          </p:cNvCxnSpPr>
          <p:nvPr/>
        </p:nvCxnSpPr>
        <p:spPr>
          <a:xfrm flipH="1" flipV="1">
            <a:off x="4521791" y="2556410"/>
            <a:ext cx="1024258" cy="9944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5EC6E6A-9635-C341-A2A3-61CC1F1C0BDE}"/>
              </a:ext>
            </a:extLst>
          </p:cNvPr>
          <p:cNvCxnSpPr>
            <a:cxnSpLocks/>
            <a:stCxn id="7" idx="3"/>
          </p:cNvCxnSpPr>
          <p:nvPr/>
        </p:nvCxnSpPr>
        <p:spPr>
          <a:xfrm flipH="1">
            <a:off x="7098745" y="4000500"/>
            <a:ext cx="984190" cy="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636968-A9AA-854B-B502-DCD9B4B57C69}"/>
              </a:ext>
            </a:extLst>
          </p:cNvPr>
          <p:cNvCxnSpPr>
            <a:cxnSpLocks/>
          </p:cNvCxnSpPr>
          <p:nvPr/>
        </p:nvCxnSpPr>
        <p:spPr>
          <a:xfrm flipH="1">
            <a:off x="3882717" y="3940655"/>
            <a:ext cx="984190" cy="7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Slide Number Placeholder 3">
            <a:extLst>
              <a:ext uri="{FF2B5EF4-FFF2-40B4-BE49-F238E27FC236}">
                <a16:creationId xmlns:a16="http://schemas.microsoft.com/office/drawing/2014/main" id="{2896AEDC-5059-EB47-8B5C-55DF57AF91F2}"/>
              </a:ext>
            </a:extLst>
          </p:cNvPr>
          <p:cNvSpPr>
            <a:spLocks noGrp="1"/>
          </p:cNvSpPr>
          <p:nvPr>
            <p:ph type="sldNum" sz="quarter" idx="4"/>
          </p:nvPr>
        </p:nvSpPr>
        <p:spPr>
          <a:xfrm>
            <a:off x="11091672" y="6418903"/>
            <a:ext cx="1016000" cy="365760"/>
          </a:xfrm>
        </p:spPr>
        <p:txBody>
          <a:bodyPr/>
          <a:lstStyle/>
          <a:p>
            <a:r>
              <a:rPr lang="en-US" dirty="0"/>
              <a:t>Page |</a:t>
            </a:r>
            <a:fld id="{401CF334-2D5C-4859-84A6-CA7E6E43FAEB}" type="slidenum">
              <a:rPr lang="en-US"/>
              <a:pPr/>
              <a:t>14</a:t>
            </a:fld>
            <a:endParaRPr lang="en-US" dirty="0"/>
          </a:p>
        </p:txBody>
      </p:sp>
    </p:spTree>
    <p:extLst>
      <p:ext uri="{BB962C8B-B14F-4D97-AF65-F5344CB8AC3E}">
        <p14:creationId xmlns:p14="http://schemas.microsoft.com/office/powerpoint/2010/main" val="4285215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8C64C-543B-DC44-A2AA-246BA58B1056}"/>
              </a:ext>
            </a:extLst>
          </p:cNvPr>
          <p:cNvSpPr>
            <a:spLocks noGrp="1"/>
          </p:cNvSpPr>
          <p:nvPr>
            <p:ph idx="1"/>
          </p:nvPr>
        </p:nvSpPr>
        <p:spPr/>
        <p:txBody>
          <a:bodyPr>
            <a:normAutofit/>
          </a:bodyPr>
          <a:lstStyle/>
          <a:p>
            <a:r>
              <a:rPr lang="en-US" dirty="0">
                <a:latin typeface="+mj-lt"/>
              </a:rPr>
              <a:t>Maybe you don’t need a TMS — or aren’t yet ready to implement one</a:t>
            </a:r>
          </a:p>
          <a:p>
            <a:r>
              <a:rPr lang="en-US" dirty="0">
                <a:latin typeface="+mj-lt"/>
              </a:rPr>
              <a:t>Restrictions on supported protocols and formats from your existing or prospective banks or connectivity channel</a:t>
            </a:r>
          </a:p>
          <a:p>
            <a:r>
              <a:rPr lang="en-US" dirty="0">
                <a:latin typeface="+mj-lt"/>
              </a:rPr>
              <a:t>Faster time-to-market onboarding new banks</a:t>
            </a:r>
          </a:p>
          <a:p>
            <a:r>
              <a:rPr lang="en-US" dirty="0">
                <a:latin typeface="+mj-lt"/>
              </a:rPr>
              <a:t>Work with specialists who are experienced in dealing with different connectivity channels and formats</a:t>
            </a:r>
          </a:p>
          <a:p>
            <a:endParaRPr lang="en-US" dirty="0"/>
          </a:p>
        </p:txBody>
      </p:sp>
      <p:sp>
        <p:nvSpPr>
          <p:cNvPr id="3" name="Title 2">
            <a:extLst>
              <a:ext uri="{FF2B5EF4-FFF2-40B4-BE49-F238E27FC236}">
                <a16:creationId xmlns:a16="http://schemas.microsoft.com/office/drawing/2014/main" id="{A5C20083-27E6-9F44-AA13-CD248CF54FF5}"/>
              </a:ext>
            </a:extLst>
          </p:cNvPr>
          <p:cNvSpPr>
            <a:spLocks noGrp="1"/>
          </p:cNvSpPr>
          <p:nvPr>
            <p:ph type="title"/>
          </p:nvPr>
        </p:nvSpPr>
        <p:spPr>
          <a:xfrm>
            <a:off x="609599" y="1143000"/>
            <a:ext cx="11450855" cy="1066800"/>
          </a:xfrm>
        </p:spPr>
        <p:txBody>
          <a:bodyPr>
            <a:normAutofit/>
          </a:bodyPr>
          <a:lstStyle/>
          <a:p>
            <a:r>
              <a:rPr lang="en-US" dirty="0"/>
              <a:t>Why opt for a bank connectivity provider?</a:t>
            </a:r>
          </a:p>
        </p:txBody>
      </p:sp>
      <p:sp>
        <p:nvSpPr>
          <p:cNvPr id="4" name="Slide Number Placeholder 3">
            <a:extLst>
              <a:ext uri="{FF2B5EF4-FFF2-40B4-BE49-F238E27FC236}">
                <a16:creationId xmlns:a16="http://schemas.microsoft.com/office/drawing/2014/main" id="{E4E2C352-6571-F841-B99A-AEB4220E75C2}"/>
              </a:ext>
            </a:extLst>
          </p:cNvPr>
          <p:cNvSpPr>
            <a:spLocks noGrp="1"/>
          </p:cNvSpPr>
          <p:nvPr>
            <p:ph type="sldNum" sz="quarter" idx="4"/>
          </p:nvPr>
        </p:nvSpPr>
        <p:spPr/>
        <p:txBody>
          <a:bodyPr/>
          <a:lstStyle/>
          <a:p>
            <a:r>
              <a:rPr lang="en-US"/>
              <a:t>Page | </a:t>
            </a:r>
            <a:fld id="{401CF334-2D5C-4859-84A6-CA7E6E43FAEB}" type="slidenum">
              <a:rPr lang="en-US" smtClean="0"/>
              <a:pPr/>
              <a:t>15</a:t>
            </a:fld>
            <a:endParaRPr lang="en-US" dirty="0"/>
          </a:p>
        </p:txBody>
      </p:sp>
    </p:spTree>
    <p:extLst>
      <p:ext uri="{BB962C8B-B14F-4D97-AF65-F5344CB8AC3E}">
        <p14:creationId xmlns:p14="http://schemas.microsoft.com/office/powerpoint/2010/main" val="2365891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8C64C-543B-DC44-A2AA-246BA58B1056}"/>
              </a:ext>
            </a:extLst>
          </p:cNvPr>
          <p:cNvSpPr>
            <a:spLocks noGrp="1"/>
          </p:cNvSpPr>
          <p:nvPr>
            <p:ph idx="1"/>
          </p:nvPr>
        </p:nvSpPr>
        <p:spPr/>
        <p:txBody>
          <a:bodyPr>
            <a:normAutofit lnSpcReduction="10000"/>
          </a:bodyPr>
          <a:lstStyle/>
          <a:p>
            <a:pPr>
              <a:spcAft>
                <a:spcPts val="600"/>
              </a:spcAft>
            </a:pPr>
            <a:r>
              <a:rPr lang="en-US" b="1" dirty="0">
                <a:latin typeface="+mj-lt"/>
              </a:rPr>
              <a:t>Automated reporting</a:t>
            </a:r>
            <a:r>
              <a:rPr lang="en-US" dirty="0">
                <a:latin typeface="+mj-lt"/>
              </a:rPr>
              <a:t>: save time, reduce the risk of manual error, and get the cash visibility you need, far faster than possible with spreadsheet reporting</a:t>
            </a:r>
          </a:p>
          <a:p>
            <a:pPr>
              <a:spcAft>
                <a:spcPts val="600"/>
              </a:spcAft>
            </a:pPr>
            <a:r>
              <a:rPr lang="en-US" b="1" dirty="0">
                <a:latin typeface="+mj-lt"/>
              </a:rPr>
              <a:t>Cash management: </a:t>
            </a:r>
            <a:r>
              <a:rPr lang="en-US" dirty="0">
                <a:latin typeface="+mj-lt"/>
              </a:rPr>
              <a:t>make and receive secure low-latency global payments in the currencies of your choice</a:t>
            </a:r>
          </a:p>
          <a:p>
            <a:pPr>
              <a:spcAft>
                <a:spcPts val="600"/>
              </a:spcAft>
            </a:pPr>
            <a:r>
              <a:rPr lang="en-US" b="1" dirty="0">
                <a:latin typeface="+mj-lt"/>
              </a:rPr>
              <a:t>TMS/ERP connection:</a:t>
            </a:r>
            <a:r>
              <a:rPr lang="en-US" dirty="0">
                <a:latin typeface="+mj-lt"/>
              </a:rPr>
              <a:t> integrate your connectivity solution for seamless access to existing data, analytics and reporting capabilities</a:t>
            </a:r>
          </a:p>
          <a:p>
            <a:pPr>
              <a:spcAft>
                <a:spcPts val="600"/>
              </a:spcAft>
            </a:pPr>
            <a:r>
              <a:rPr lang="en-US" b="1" dirty="0">
                <a:latin typeface="+mj-lt"/>
              </a:rPr>
              <a:t>Flexibility/portability:</a:t>
            </a:r>
            <a:r>
              <a:rPr lang="en-US" dirty="0">
                <a:latin typeface="+mj-lt"/>
              </a:rPr>
              <a:t> if you choose to change TMS or ERP vendors in future, you will not lose any of your bank connections </a:t>
            </a:r>
            <a:endParaRPr lang="en-US" sz="3200" dirty="0">
              <a:latin typeface="+mj-lt"/>
            </a:endParaRPr>
          </a:p>
          <a:p>
            <a:endParaRPr lang="en-US" dirty="0">
              <a:latin typeface="+mj-lt"/>
            </a:endParaRPr>
          </a:p>
          <a:p>
            <a:endParaRPr lang="en-US" dirty="0"/>
          </a:p>
        </p:txBody>
      </p:sp>
      <p:sp>
        <p:nvSpPr>
          <p:cNvPr id="3" name="Title 2">
            <a:extLst>
              <a:ext uri="{FF2B5EF4-FFF2-40B4-BE49-F238E27FC236}">
                <a16:creationId xmlns:a16="http://schemas.microsoft.com/office/drawing/2014/main" id="{A5C20083-27E6-9F44-AA13-CD248CF54FF5}"/>
              </a:ext>
            </a:extLst>
          </p:cNvPr>
          <p:cNvSpPr>
            <a:spLocks noGrp="1"/>
          </p:cNvSpPr>
          <p:nvPr>
            <p:ph type="title"/>
          </p:nvPr>
        </p:nvSpPr>
        <p:spPr>
          <a:xfrm>
            <a:off x="609599" y="1143000"/>
            <a:ext cx="11450855" cy="1066800"/>
          </a:xfrm>
        </p:spPr>
        <p:txBody>
          <a:bodyPr>
            <a:normAutofit/>
          </a:bodyPr>
          <a:lstStyle/>
          <a:p>
            <a:r>
              <a:rPr lang="en-US" dirty="0"/>
              <a:t>Benefits of third party bank connectivity</a:t>
            </a:r>
          </a:p>
        </p:txBody>
      </p:sp>
      <p:sp>
        <p:nvSpPr>
          <p:cNvPr id="4" name="Slide Number Placeholder 3">
            <a:extLst>
              <a:ext uri="{FF2B5EF4-FFF2-40B4-BE49-F238E27FC236}">
                <a16:creationId xmlns:a16="http://schemas.microsoft.com/office/drawing/2014/main" id="{E4E2C352-6571-F841-B99A-AEB4220E75C2}"/>
              </a:ext>
            </a:extLst>
          </p:cNvPr>
          <p:cNvSpPr>
            <a:spLocks noGrp="1"/>
          </p:cNvSpPr>
          <p:nvPr>
            <p:ph type="sldNum" sz="quarter" idx="4"/>
          </p:nvPr>
        </p:nvSpPr>
        <p:spPr/>
        <p:txBody>
          <a:bodyPr/>
          <a:lstStyle/>
          <a:p>
            <a:r>
              <a:rPr lang="en-US"/>
              <a:t>Page | </a:t>
            </a:r>
            <a:fld id="{401CF334-2D5C-4859-84A6-CA7E6E43FAEB}" type="slidenum">
              <a:rPr lang="en-US" smtClean="0"/>
              <a:pPr/>
              <a:t>16</a:t>
            </a:fld>
            <a:endParaRPr lang="en-US" dirty="0"/>
          </a:p>
        </p:txBody>
      </p:sp>
    </p:spTree>
    <p:extLst>
      <p:ext uri="{BB962C8B-B14F-4D97-AF65-F5344CB8AC3E}">
        <p14:creationId xmlns:p14="http://schemas.microsoft.com/office/powerpoint/2010/main" val="1350426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51D9BB-FC49-D149-9108-842A4152E596}"/>
              </a:ext>
            </a:extLst>
          </p:cNvPr>
          <p:cNvSpPr>
            <a:spLocks noGrp="1"/>
          </p:cNvSpPr>
          <p:nvPr>
            <p:ph idx="1"/>
          </p:nvPr>
        </p:nvSpPr>
        <p:spPr>
          <a:xfrm>
            <a:off x="609599" y="2249424"/>
            <a:ext cx="7644063" cy="4325112"/>
          </a:xfrm>
        </p:spPr>
        <p:txBody>
          <a:bodyPr>
            <a:normAutofit/>
          </a:bodyPr>
          <a:lstStyle/>
          <a:p>
            <a:r>
              <a:rPr lang="en-US" dirty="0">
                <a:latin typeface="+mj-lt"/>
              </a:rPr>
              <a:t>Are they transparent with their operations?</a:t>
            </a:r>
          </a:p>
          <a:p>
            <a:r>
              <a:rPr lang="en-US" dirty="0">
                <a:latin typeface="+mj-lt"/>
              </a:rPr>
              <a:t>Are they a strategic player in this business?</a:t>
            </a:r>
          </a:p>
          <a:p>
            <a:r>
              <a:rPr lang="en-US" dirty="0">
                <a:latin typeface="+mj-lt"/>
              </a:rPr>
              <a:t>Is running a connectivity bureau a core competency?</a:t>
            </a:r>
          </a:p>
          <a:p>
            <a:r>
              <a:rPr lang="en-US" dirty="0">
                <a:latin typeface="+mj-lt"/>
              </a:rPr>
              <a:t>Do they have scale and international reach?</a:t>
            </a:r>
          </a:p>
          <a:p>
            <a:r>
              <a:rPr lang="en-US" dirty="0">
                <a:latin typeface="+mj-lt"/>
              </a:rPr>
              <a:t>Are value-added services offered?</a:t>
            </a:r>
          </a:p>
          <a:p>
            <a:r>
              <a:rPr lang="en-US" dirty="0">
                <a:latin typeface="+mj-lt"/>
              </a:rPr>
              <a:t>Do they have key banking relationships?</a:t>
            </a:r>
          </a:p>
          <a:p>
            <a:r>
              <a:rPr lang="en-US" dirty="0">
                <a:latin typeface="+mj-lt"/>
              </a:rPr>
              <a:t>Do they offer all available connectivity options out of one hand?</a:t>
            </a:r>
          </a:p>
          <a:p>
            <a:endParaRPr lang="en-US" dirty="0">
              <a:latin typeface="+mj-lt"/>
            </a:endParaRPr>
          </a:p>
          <a:p>
            <a:pPr marL="109728" indent="0">
              <a:buNone/>
            </a:pPr>
            <a:endParaRPr lang="en-US" dirty="0">
              <a:latin typeface="+mj-lt"/>
            </a:endParaRPr>
          </a:p>
        </p:txBody>
      </p:sp>
      <p:sp>
        <p:nvSpPr>
          <p:cNvPr id="3" name="Title 2">
            <a:extLst>
              <a:ext uri="{FF2B5EF4-FFF2-40B4-BE49-F238E27FC236}">
                <a16:creationId xmlns:a16="http://schemas.microsoft.com/office/drawing/2014/main" id="{9A5BC533-29F9-FE42-86FB-A90DCF60AB43}"/>
              </a:ext>
            </a:extLst>
          </p:cNvPr>
          <p:cNvSpPr>
            <a:spLocks noGrp="1"/>
          </p:cNvSpPr>
          <p:nvPr>
            <p:ph type="title"/>
          </p:nvPr>
        </p:nvSpPr>
        <p:spPr>
          <a:xfrm>
            <a:off x="436418" y="1182624"/>
            <a:ext cx="11755582" cy="1066800"/>
          </a:xfrm>
        </p:spPr>
        <p:txBody>
          <a:bodyPr>
            <a:noAutofit/>
          </a:bodyPr>
          <a:lstStyle/>
          <a:p>
            <a:r>
              <a:rPr lang="en-US" dirty="0"/>
              <a:t>Things to look for in a </a:t>
            </a:r>
            <a:r>
              <a:rPr lang="en-US" b="1" dirty="0"/>
              <a:t>connectivity provider</a:t>
            </a:r>
            <a:endParaRPr lang="en-US" dirty="0"/>
          </a:p>
        </p:txBody>
      </p:sp>
      <p:sp>
        <p:nvSpPr>
          <p:cNvPr id="4" name="Slide Number Placeholder 3">
            <a:extLst>
              <a:ext uri="{FF2B5EF4-FFF2-40B4-BE49-F238E27FC236}">
                <a16:creationId xmlns:a16="http://schemas.microsoft.com/office/drawing/2014/main" id="{2896AEDC-5059-EB47-8B5C-55DF57AF91F2}"/>
              </a:ext>
            </a:extLst>
          </p:cNvPr>
          <p:cNvSpPr>
            <a:spLocks noGrp="1"/>
          </p:cNvSpPr>
          <p:nvPr>
            <p:ph type="sldNum" sz="quarter" idx="4"/>
          </p:nvPr>
        </p:nvSpPr>
        <p:spPr/>
        <p:txBody>
          <a:bodyPr/>
          <a:lstStyle/>
          <a:p>
            <a:r>
              <a:rPr lang="en-US"/>
              <a:t>Page | </a:t>
            </a:r>
            <a:fld id="{401CF334-2D5C-4859-84A6-CA7E6E43FAEB}" type="slidenum">
              <a:rPr lang="en-US" smtClean="0"/>
              <a:pPr/>
              <a:t>17</a:t>
            </a:fld>
            <a:endParaRPr lang="en-US" dirty="0"/>
          </a:p>
        </p:txBody>
      </p:sp>
      <p:pic>
        <p:nvPicPr>
          <p:cNvPr id="5" name="Picture 4">
            <a:extLst>
              <a:ext uri="{FF2B5EF4-FFF2-40B4-BE49-F238E27FC236}">
                <a16:creationId xmlns:a16="http://schemas.microsoft.com/office/drawing/2014/main" id="{4281F562-CD92-5640-89AD-546889B7AC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3634" y="2414016"/>
            <a:ext cx="3158766" cy="3070532"/>
          </a:xfrm>
          <a:prstGeom prst="rect">
            <a:avLst/>
          </a:prstGeom>
        </p:spPr>
      </p:pic>
    </p:spTree>
    <p:extLst>
      <p:ext uri="{BB962C8B-B14F-4D97-AF65-F5344CB8AC3E}">
        <p14:creationId xmlns:p14="http://schemas.microsoft.com/office/powerpoint/2010/main" val="83100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a:t>Fides: global </a:t>
            </a:r>
            <a:r>
              <a:rPr lang="de-CH" dirty="0" err="1"/>
              <a:t>reach</a:t>
            </a:r>
            <a:r>
              <a:rPr lang="de-CH" dirty="0"/>
              <a:t> like </a:t>
            </a:r>
            <a:r>
              <a:rPr lang="de-CH" dirty="0" err="1"/>
              <a:t>no</a:t>
            </a:r>
            <a:r>
              <a:rPr lang="de-CH" dirty="0"/>
              <a:t> </a:t>
            </a:r>
            <a:r>
              <a:rPr lang="de-CH" dirty="0" err="1"/>
              <a:t>other</a:t>
            </a:r>
            <a:r>
              <a:rPr lang="de-CH" dirty="0"/>
              <a:t>!</a:t>
            </a:r>
          </a:p>
        </p:txBody>
      </p:sp>
      <p:sp>
        <p:nvSpPr>
          <p:cNvPr id="4" name="Foliennummernplatzhalter 3"/>
          <p:cNvSpPr>
            <a:spLocks noGrp="1"/>
          </p:cNvSpPr>
          <p:nvPr>
            <p:ph type="sldNum" sz="quarter" idx="4"/>
          </p:nvPr>
        </p:nvSpPr>
        <p:spPr/>
        <p:txBody>
          <a:bodyPr/>
          <a:lstStyle/>
          <a:p>
            <a:r>
              <a:rPr lang="en-US"/>
              <a:t>Page | </a:t>
            </a:r>
            <a:fld id="{401CF334-2D5C-4859-84A6-CA7E6E43FAEB}" type="slidenum">
              <a:rPr lang="en-US" smtClean="0"/>
              <a:pPr/>
              <a:t>18</a:t>
            </a:fld>
            <a:endParaRPr lang="en-US" dirty="0"/>
          </a:p>
        </p:txBody>
      </p:sp>
      <p:pic>
        <p:nvPicPr>
          <p:cNvPr id="5"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5239" y="2330889"/>
            <a:ext cx="1114641" cy="1177228"/>
          </a:xfrm>
          <a:prstGeom prst="rect">
            <a:avLst/>
          </a:prstGeom>
        </p:spPr>
      </p:pic>
      <p:pic>
        <p:nvPicPr>
          <p:cNvPr id="6"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6206" y="2814470"/>
            <a:ext cx="1114641" cy="1177228"/>
          </a:xfrm>
          <a:prstGeom prst="rect">
            <a:avLst/>
          </a:prstGeom>
        </p:spPr>
      </p:pic>
      <p:pic>
        <p:nvPicPr>
          <p:cNvPr id="7"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6172" y="4129005"/>
            <a:ext cx="1114641" cy="1177228"/>
          </a:xfrm>
          <a:prstGeom prst="rect">
            <a:avLst/>
          </a:prstGeom>
        </p:spPr>
      </p:pic>
      <p:pic>
        <p:nvPicPr>
          <p:cNvPr id="8"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54116" y="3503792"/>
            <a:ext cx="1114641" cy="1177228"/>
          </a:xfrm>
          <a:prstGeom prst="rect">
            <a:avLst/>
          </a:prstGeom>
        </p:spPr>
      </p:pic>
      <p:sp>
        <p:nvSpPr>
          <p:cNvPr id="9" name="TextBox 15"/>
          <p:cNvSpPr txBox="1"/>
          <p:nvPr/>
        </p:nvSpPr>
        <p:spPr>
          <a:xfrm>
            <a:off x="9668131" y="2086874"/>
            <a:ext cx="1422903" cy="623248"/>
          </a:xfrm>
          <a:prstGeom prst="rect">
            <a:avLst/>
          </a:prstGeom>
          <a:solidFill>
            <a:schemeClr val="accent2">
              <a:alpha val="73000"/>
            </a:schemeClr>
          </a:solidFill>
        </p:spPr>
        <p:txBody>
          <a:bodyPr wrap="square" rtlCol="0">
            <a:spAutoFit/>
          </a:bodyPr>
          <a:lstStyle/>
          <a:p>
            <a:r>
              <a:rPr lang="en-US" sz="1125" dirty="0">
                <a:solidFill>
                  <a:schemeClr val="bg1"/>
                </a:solidFill>
                <a:latin typeface="Sailec Thin" panose="00000300000000000000" pitchFamily="50" charset="0"/>
              </a:rPr>
              <a:t>11,000 branches across the SWIFT network of banks</a:t>
            </a:r>
            <a:r>
              <a:rPr lang="en-US" sz="1200" dirty="0">
                <a:solidFill>
                  <a:schemeClr val="bg1"/>
                </a:solidFill>
                <a:latin typeface="Sailec Thin" panose="00000300000000000000" pitchFamily="50" charset="0"/>
              </a:rPr>
              <a:t>.</a:t>
            </a:r>
          </a:p>
        </p:txBody>
      </p:sp>
      <p:sp>
        <p:nvSpPr>
          <p:cNvPr id="10" name="TextBox 17"/>
          <p:cNvSpPr txBox="1"/>
          <p:nvPr/>
        </p:nvSpPr>
        <p:spPr>
          <a:xfrm>
            <a:off x="10466172" y="3308029"/>
            <a:ext cx="1249724" cy="611706"/>
          </a:xfrm>
          <a:prstGeom prst="rect">
            <a:avLst/>
          </a:prstGeom>
          <a:solidFill>
            <a:schemeClr val="accent2">
              <a:alpha val="73000"/>
            </a:schemeClr>
          </a:solidFill>
        </p:spPr>
        <p:txBody>
          <a:bodyPr wrap="square" rtlCol="0">
            <a:spAutoFit/>
          </a:bodyPr>
          <a:lstStyle/>
          <a:p>
            <a:r>
              <a:rPr lang="en-US" sz="1125" dirty="0">
                <a:solidFill>
                  <a:schemeClr val="bg1"/>
                </a:solidFill>
                <a:latin typeface="Sailec Thin" panose="00000300000000000000" pitchFamily="50" charset="0"/>
              </a:rPr>
              <a:t>2,000 branches across SWIFT SCORE</a:t>
            </a:r>
          </a:p>
        </p:txBody>
      </p:sp>
      <p:sp>
        <p:nvSpPr>
          <p:cNvPr id="11" name="TextBox 18"/>
          <p:cNvSpPr txBox="1"/>
          <p:nvPr/>
        </p:nvSpPr>
        <p:spPr>
          <a:xfrm>
            <a:off x="8559133" y="3873115"/>
            <a:ext cx="1422903" cy="438582"/>
          </a:xfrm>
          <a:prstGeom prst="rect">
            <a:avLst/>
          </a:prstGeom>
          <a:solidFill>
            <a:schemeClr val="accent2">
              <a:alpha val="73000"/>
            </a:schemeClr>
          </a:solidFill>
        </p:spPr>
        <p:txBody>
          <a:bodyPr wrap="square" rtlCol="0">
            <a:spAutoFit/>
          </a:bodyPr>
          <a:lstStyle/>
          <a:p>
            <a:r>
              <a:rPr lang="en-US" sz="1125" dirty="0">
                <a:solidFill>
                  <a:schemeClr val="bg1"/>
                </a:solidFill>
                <a:latin typeface="Sailec Thin" panose="00000300000000000000" pitchFamily="50" charset="0"/>
              </a:rPr>
              <a:t>Banks reachable via EBICS</a:t>
            </a:r>
          </a:p>
        </p:txBody>
      </p:sp>
      <p:sp>
        <p:nvSpPr>
          <p:cNvPr id="12" name="TextBox 19"/>
          <p:cNvSpPr txBox="1"/>
          <p:nvPr/>
        </p:nvSpPr>
        <p:spPr>
          <a:xfrm>
            <a:off x="9977243" y="4603737"/>
            <a:ext cx="1422903" cy="438582"/>
          </a:xfrm>
          <a:prstGeom prst="rect">
            <a:avLst/>
          </a:prstGeom>
          <a:solidFill>
            <a:schemeClr val="accent2">
              <a:alpha val="73000"/>
            </a:schemeClr>
          </a:solidFill>
        </p:spPr>
        <p:txBody>
          <a:bodyPr wrap="square" rtlCol="0">
            <a:spAutoFit/>
          </a:bodyPr>
          <a:lstStyle/>
          <a:p>
            <a:r>
              <a:rPr lang="en-US" sz="1125" dirty="0">
                <a:solidFill>
                  <a:schemeClr val="bg1"/>
                </a:solidFill>
                <a:latin typeface="Sailec Thin" panose="00000300000000000000" pitchFamily="50" charset="0"/>
              </a:rPr>
              <a:t>Banks reachable via H2H</a:t>
            </a:r>
          </a:p>
        </p:txBody>
      </p:sp>
      <p:pic>
        <p:nvPicPr>
          <p:cNvPr id="29"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619" y="4895935"/>
            <a:ext cx="1114641" cy="1177228"/>
          </a:xfrm>
          <a:prstGeom prst="rect">
            <a:avLst/>
          </a:prstGeom>
        </p:spPr>
      </p:pic>
      <p:sp>
        <p:nvSpPr>
          <p:cNvPr id="30" name="TextBox 19"/>
          <p:cNvSpPr txBox="1"/>
          <p:nvPr/>
        </p:nvSpPr>
        <p:spPr>
          <a:xfrm>
            <a:off x="8560247" y="5342255"/>
            <a:ext cx="1422903" cy="438582"/>
          </a:xfrm>
          <a:prstGeom prst="rect">
            <a:avLst/>
          </a:prstGeom>
          <a:solidFill>
            <a:schemeClr val="accent2">
              <a:alpha val="73000"/>
            </a:schemeClr>
          </a:solidFill>
        </p:spPr>
        <p:txBody>
          <a:bodyPr wrap="square" rtlCol="0">
            <a:spAutoFit/>
          </a:bodyPr>
          <a:lstStyle/>
          <a:p>
            <a:r>
              <a:rPr lang="en-US" sz="1125" dirty="0">
                <a:solidFill>
                  <a:schemeClr val="bg1"/>
                </a:solidFill>
                <a:latin typeface="Sailec Thin" panose="00000300000000000000" pitchFamily="50" charset="0"/>
              </a:rPr>
              <a:t>Banks reachable via API</a:t>
            </a:r>
          </a:p>
        </p:txBody>
      </p:sp>
      <p:pic>
        <p:nvPicPr>
          <p:cNvPr id="31" name="Grafik 30"/>
          <p:cNvPicPr>
            <a:picLocks noChangeAspect="1"/>
          </p:cNvPicPr>
          <p:nvPr/>
        </p:nvPicPr>
        <p:blipFill>
          <a:blip r:embed="rId3"/>
          <a:stretch>
            <a:fillRect/>
          </a:stretch>
        </p:blipFill>
        <p:spPr>
          <a:xfrm>
            <a:off x="59163" y="2865592"/>
            <a:ext cx="8243643" cy="2296148"/>
          </a:xfrm>
          <a:prstGeom prst="rect">
            <a:avLst/>
          </a:prstGeom>
        </p:spPr>
      </p:pic>
    </p:spTree>
    <p:extLst>
      <p:ext uri="{BB962C8B-B14F-4D97-AF65-F5344CB8AC3E}">
        <p14:creationId xmlns:p14="http://schemas.microsoft.com/office/powerpoint/2010/main" val="164396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endParaRPr lang="de-CH"/>
          </a:p>
        </p:txBody>
      </p:sp>
      <p:sp>
        <p:nvSpPr>
          <p:cNvPr id="5" name="Titel 4"/>
          <p:cNvSpPr>
            <a:spLocks noGrp="1"/>
          </p:cNvSpPr>
          <p:nvPr>
            <p:ph type="title"/>
          </p:nvPr>
        </p:nvSpPr>
        <p:spPr/>
        <p:txBody>
          <a:bodyPr/>
          <a:lstStyle/>
          <a:p>
            <a:r>
              <a:rPr lang="de-CH" dirty="0"/>
              <a:t>Case Studies</a:t>
            </a:r>
          </a:p>
        </p:txBody>
      </p:sp>
      <p:sp>
        <p:nvSpPr>
          <p:cNvPr id="4" name="Foliennummernplatzhalter 3"/>
          <p:cNvSpPr>
            <a:spLocks noGrp="1"/>
          </p:cNvSpPr>
          <p:nvPr>
            <p:ph type="sldNum" sz="quarter" idx="4"/>
          </p:nvPr>
        </p:nvSpPr>
        <p:spPr/>
        <p:txBody>
          <a:bodyPr/>
          <a:lstStyle/>
          <a:p>
            <a:r>
              <a:rPr lang="en-US"/>
              <a:t>Page | </a:t>
            </a:r>
            <a:fld id="{401CF334-2D5C-4859-84A6-CA7E6E43FAEB}" type="slidenum">
              <a:rPr lang="en-US" smtClean="0"/>
              <a:pPr/>
              <a:t>19</a:t>
            </a:fld>
            <a:endParaRPr lang="en-US" dirty="0"/>
          </a:p>
        </p:txBody>
      </p:sp>
    </p:spTree>
    <p:extLst>
      <p:ext uri="{BB962C8B-B14F-4D97-AF65-F5344CB8AC3E}">
        <p14:creationId xmlns:p14="http://schemas.microsoft.com/office/powerpoint/2010/main" val="7946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61A3905-532C-8B49-BF03-E177BC1BA8E9}"/>
              </a:ext>
            </a:extLst>
          </p:cNvPr>
          <p:cNvSpPr>
            <a:spLocks noGrp="1"/>
          </p:cNvSpPr>
          <p:nvPr>
            <p:ph type="sldNum" sz="quarter" idx="4"/>
          </p:nvPr>
        </p:nvSpPr>
        <p:spPr/>
        <p:txBody>
          <a:bodyPr/>
          <a:lstStyle/>
          <a:p>
            <a:r>
              <a:rPr lang="en-US"/>
              <a:t>Page | </a:t>
            </a:r>
            <a:fld id="{401CF334-2D5C-4859-84A6-CA7E6E43FAEB}" type="slidenum">
              <a:rPr lang="en-US" smtClean="0"/>
              <a:pPr/>
              <a:t>2</a:t>
            </a:fld>
            <a:endParaRPr lang="en-US" dirty="0"/>
          </a:p>
        </p:txBody>
      </p:sp>
      <p:pic>
        <p:nvPicPr>
          <p:cNvPr id="9" name="Picture 8">
            <a:extLst>
              <a:ext uri="{FF2B5EF4-FFF2-40B4-BE49-F238E27FC236}">
                <a16:creationId xmlns:a16="http://schemas.microsoft.com/office/drawing/2014/main" id="{A27F2412-DBD9-DF4C-8197-5380A62BB4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29" y="1470212"/>
            <a:ext cx="3498097" cy="3647888"/>
          </a:xfrm>
          <a:prstGeom prst="rect">
            <a:avLst/>
          </a:prstGeom>
        </p:spPr>
      </p:pic>
      <p:sp>
        <p:nvSpPr>
          <p:cNvPr id="10" name="TextBox 9">
            <a:extLst>
              <a:ext uri="{FF2B5EF4-FFF2-40B4-BE49-F238E27FC236}">
                <a16:creationId xmlns:a16="http://schemas.microsoft.com/office/drawing/2014/main" id="{D77820A6-E3B5-7447-9122-FE236F3364CD}"/>
              </a:ext>
            </a:extLst>
          </p:cNvPr>
          <p:cNvSpPr txBox="1"/>
          <p:nvPr/>
        </p:nvSpPr>
        <p:spPr>
          <a:xfrm>
            <a:off x="4510007" y="1836179"/>
            <a:ext cx="7144111" cy="4093428"/>
          </a:xfrm>
          <a:prstGeom prst="rect">
            <a:avLst/>
          </a:prstGeom>
          <a:noFill/>
        </p:spPr>
        <p:txBody>
          <a:bodyPr wrap="square" rtlCol="0">
            <a:spAutoFit/>
          </a:bodyPr>
          <a:lstStyle/>
          <a:p>
            <a:r>
              <a:rPr lang="en-US" sz="2400" dirty="0"/>
              <a:t>Simon Kaufmann</a:t>
            </a:r>
          </a:p>
          <a:p>
            <a:r>
              <a:rPr lang="en-US" sz="2400" dirty="0"/>
              <a:t>Head Client Relations and Marketing</a:t>
            </a:r>
          </a:p>
          <a:p>
            <a:endParaRPr lang="en-US" sz="2400" dirty="0"/>
          </a:p>
          <a:p>
            <a:r>
              <a:rPr lang="en-US" sz="2400" dirty="0"/>
              <a:t>Fides Treasury Services</a:t>
            </a:r>
          </a:p>
          <a:p>
            <a:r>
              <a:rPr lang="en-US" sz="2400" dirty="0">
                <a:hlinkClick r:id="rId3"/>
              </a:rPr>
              <a:t>www.fides.ch</a:t>
            </a:r>
            <a:endParaRPr lang="en-US" sz="2400" dirty="0"/>
          </a:p>
          <a:p>
            <a:r>
              <a:rPr lang="en-US" sz="2400" dirty="0"/>
              <a:t>Email: hello@fides.ch</a:t>
            </a:r>
          </a:p>
          <a:p>
            <a:endParaRPr lang="en-US" sz="2400" dirty="0"/>
          </a:p>
          <a:p>
            <a:endParaRPr lang="en-US" dirty="0"/>
          </a:p>
          <a:p>
            <a:r>
              <a:rPr lang="en-US" sz="2000" dirty="0">
                <a:hlinkClick r:id="rId4"/>
              </a:rPr>
              <a:t>           https://www.linkedin.com/in/simon-a-kaufmann/</a:t>
            </a:r>
            <a:endParaRPr lang="en-US" sz="2000" dirty="0"/>
          </a:p>
          <a:p>
            <a:r>
              <a:rPr lang="en-US" dirty="0"/>
              <a:t>  </a:t>
            </a:r>
          </a:p>
          <a:p>
            <a:endParaRPr lang="en-US" dirty="0"/>
          </a:p>
          <a:p>
            <a:endParaRPr lang="en-US" dirty="0"/>
          </a:p>
        </p:txBody>
      </p:sp>
      <p:pic>
        <p:nvPicPr>
          <p:cNvPr id="14" name="Picture 13">
            <a:extLst>
              <a:ext uri="{FF2B5EF4-FFF2-40B4-BE49-F238E27FC236}">
                <a16:creationId xmlns:a16="http://schemas.microsoft.com/office/drawing/2014/main" id="{B292E336-FD92-FB4D-8C13-7C82B1FA73B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0007" y="4262676"/>
            <a:ext cx="689522" cy="689522"/>
          </a:xfrm>
          <a:prstGeom prst="rect">
            <a:avLst/>
          </a:prstGeom>
        </p:spPr>
      </p:pic>
    </p:spTree>
    <p:extLst>
      <p:ext uri="{BB962C8B-B14F-4D97-AF65-F5344CB8AC3E}">
        <p14:creationId xmlns:p14="http://schemas.microsoft.com/office/powerpoint/2010/main" val="57757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4A4C-BC6B-B04A-9E7D-A608F2A44B91}"/>
              </a:ext>
            </a:extLst>
          </p:cNvPr>
          <p:cNvSpPr>
            <a:spLocks noGrp="1"/>
          </p:cNvSpPr>
          <p:nvPr>
            <p:ph type="body" idx="1"/>
          </p:nvPr>
        </p:nvSpPr>
        <p:spPr>
          <a:xfrm>
            <a:off x="3640834" y="2042160"/>
            <a:ext cx="7728206" cy="4376743"/>
          </a:xfrm>
        </p:spPr>
        <p:txBody>
          <a:bodyPr>
            <a:normAutofit/>
          </a:bodyPr>
          <a:lstStyle/>
          <a:p>
            <a:pPr algn="just"/>
            <a:r>
              <a:rPr lang="en-US" sz="3600" i="1" dirty="0">
                <a:latin typeface="+mj-lt"/>
              </a:rPr>
              <a:t>“We wanted only one connection to our banks, which means Fides.”  </a:t>
            </a:r>
          </a:p>
          <a:p>
            <a:pPr algn="r"/>
            <a:endParaRPr lang="en-US" sz="3200" i="1" dirty="0">
              <a:latin typeface="+mj-lt"/>
            </a:endParaRPr>
          </a:p>
          <a:p>
            <a:pPr algn="r"/>
            <a:r>
              <a:rPr lang="en-US" sz="3200" i="1" dirty="0">
                <a:latin typeface="+mj-lt"/>
              </a:rPr>
              <a:t>– Bogdan </a:t>
            </a:r>
            <a:r>
              <a:rPr lang="en-US" sz="3200" i="1" dirty="0" err="1">
                <a:latin typeface="+mj-lt"/>
              </a:rPr>
              <a:t>Carnaru</a:t>
            </a:r>
            <a:endParaRPr lang="en-US" sz="3200" i="1" dirty="0">
              <a:latin typeface="+mj-lt"/>
            </a:endParaRPr>
          </a:p>
          <a:p>
            <a:pPr algn="r"/>
            <a:r>
              <a:rPr lang="en-US" sz="3200" i="1" dirty="0">
                <a:latin typeface="+mj-lt"/>
              </a:rPr>
              <a:t>Treasury Project Manager</a:t>
            </a:r>
          </a:p>
          <a:p>
            <a:pPr algn="r"/>
            <a:r>
              <a:rPr lang="en-US" sz="3200" i="1" dirty="0">
                <a:latin typeface="+mj-lt"/>
              </a:rPr>
              <a:t>Millicom</a:t>
            </a:r>
            <a:endParaRPr lang="en-US" sz="3200" dirty="0">
              <a:latin typeface="+mj-lt"/>
            </a:endParaRPr>
          </a:p>
          <a:p>
            <a:endParaRPr lang="en-US" dirty="0"/>
          </a:p>
        </p:txBody>
      </p:sp>
      <p:sp>
        <p:nvSpPr>
          <p:cNvPr id="4" name="Slide Number Placeholder 3">
            <a:extLst>
              <a:ext uri="{FF2B5EF4-FFF2-40B4-BE49-F238E27FC236}">
                <a16:creationId xmlns:a16="http://schemas.microsoft.com/office/drawing/2014/main" id="{E8084ABC-058D-FF4E-B214-9132EEB8F106}"/>
              </a:ext>
            </a:extLst>
          </p:cNvPr>
          <p:cNvSpPr>
            <a:spLocks noGrp="1"/>
          </p:cNvSpPr>
          <p:nvPr>
            <p:ph type="sldNum" sz="quarter" idx="4"/>
          </p:nvPr>
        </p:nvSpPr>
        <p:spPr/>
        <p:txBody>
          <a:bodyPr/>
          <a:lstStyle/>
          <a:p>
            <a:r>
              <a:rPr lang="en-US"/>
              <a:t>Page | </a:t>
            </a:r>
            <a:fld id="{401CF334-2D5C-4859-84A6-CA7E6E43FAEB}" type="slidenum">
              <a:rPr lang="en-US" smtClean="0"/>
              <a:pPr/>
              <a:t>20</a:t>
            </a:fld>
            <a:endParaRPr lang="en-US" dirty="0"/>
          </a:p>
        </p:txBody>
      </p:sp>
    </p:spTree>
    <p:extLst>
      <p:ext uri="{BB962C8B-B14F-4D97-AF65-F5344CB8AC3E}">
        <p14:creationId xmlns:p14="http://schemas.microsoft.com/office/powerpoint/2010/main" val="222691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02AB0-97BE-5D46-8D53-48729E78DB0C}"/>
              </a:ext>
            </a:extLst>
          </p:cNvPr>
          <p:cNvSpPr/>
          <p:nvPr/>
        </p:nvSpPr>
        <p:spPr>
          <a:xfrm>
            <a:off x="8481568" y="960317"/>
            <a:ext cx="3222752" cy="1688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3FB2CB-2455-C347-81A9-65B00ADC02DF}"/>
              </a:ext>
            </a:extLst>
          </p:cNvPr>
          <p:cNvSpPr>
            <a:spLocks noGrp="1"/>
          </p:cNvSpPr>
          <p:nvPr>
            <p:ph type="sldNum" sz="quarter" idx="4"/>
          </p:nvPr>
        </p:nvSpPr>
        <p:spPr/>
        <p:txBody>
          <a:bodyPr/>
          <a:lstStyle/>
          <a:p>
            <a:r>
              <a:rPr lang="en-US"/>
              <a:t>Page | </a:t>
            </a:r>
            <a:fld id="{401CF334-2D5C-4859-84A6-CA7E6E43FAEB}" type="slidenum">
              <a:rPr lang="en-US" smtClean="0"/>
              <a:pPr/>
              <a:t>21</a:t>
            </a:fld>
            <a:endParaRPr lang="en-US" dirty="0"/>
          </a:p>
        </p:txBody>
      </p:sp>
      <p:sp>
        <p:nvSpPr>
          <p:cNvPr id="10" name="Rectangle 9">
            <a:extLst>
              <a:ext uri="{FF2B5EF4-FFF2-40B4-BE49-F238E27FC236}">
                <a16:creationId xmlns:a16="http://schemas.microsoft.com/office/drawing/2014/main" id="{65C935FD-5BD7-DD45-AAD3-448FF2C29E03}"/>
              </a:ext>
            </a:extLst>
          </p:cNvPr>
          <p:cNvSpPr/>
          <p:nvPr/>
        </p:nvSpPr>
        <p:spPr>
          <a:xfrm>
            <a:off x="8339328" y="2877687"/>
            <a:ext cx="3584448" cy="3724096"/>
          </a:xfrm>
          <a:prstGeom prst="rect">
            <a:avLst/>
          </a:prstGeom>
        </p:spPr>
        <p:txBody>
          <a:bodyPr wrap="square">
            <a:spAutoFit/>
          </a:bodyPr>
          <a:lstStyle/>
          <a:p>
            <a:pPr>
              <a:lnSpc>
                <a:spcPct val="150000"/>
              </a:lnSpc>
            </a:pPr>
            <a:r>
              <a:rPr lang="en-US" b="1" dirty="0">
                <a:solidFill>
                  <a:schemeClr val="bg1"/>
                </a:solidFill>
                <a:latin typeface="+mj-lt"/>
              </a:rPr>
              <a:t>Industry: </a:t>
            </a:r>
            <a:r>
              <a:rPr lang="en-US" dirty="0">
                <a:solidFill>
                  <a:schemeClr val="bg1"/>
                </a:solidFill>
                <a:latin typeface="+mj-lt"/>
              </a:rPr>
              <a:t>Telecommunications &amp; Media</a:t>
            </a:r>
          </a:p>
          <a:p>
            <a:pPr>
              <a:lnSpc>
                <a:spcPct val="150000"/>
              </a:lnSpc>
            </a:pPr>
            <a:r>
              <a:rPr lang="en-US" b="1" dirty="0">
                <a:solidFill>
                  <a:schemeClr val="bg1"/>
                </a:solidFill>
                <a:latin typeface="+mj-lt"/>
              </a:rPr>
              <a:t>Headquarters: </a:t>
            </a:r>
            <a:r>
              <a:rPr lang="en-US" dirty="0">
                <a:solidFill>
                  <a:schemeClr val="bg1"/>
                </a:solidFill>
                <a:latin typeface="+mj-lt"/>
              </a:rPr>
              <a:t>Luxembourg</a:t>
            </a:r>
          </a:p>
          <a:p>
            <a:pPr>
              <a:lnSpc>
                <a:spcPct val="150000"/>
              </a:lnSpc>
            </a:pPr>
            <a:r>
              <a:rPr lang="en-US" b="1" dirty="0">
                <a:solidFill>
                  <a:schemeClr val="bg1"/>
                </a:solidFill>
                <a:latin typeface="+mj-lt"/>
              </a:rPr>
              <a:t>Employees: </a:t>
            </a:r>
            <a:r>
              <a:rPr lang="en-US" dirty="0">
                <a:solidFill>
                  <a:schemeClr val="bg1"/>
                </a:solidFill>
                <a:latin typeface="+mj-lt"/>
              </a:rPr>
              <a:t>18,000</a:t>
            </a:r>
          </a:p>
          <a:p>
            <a:pPr>
              <a:lnSpc>
                <a:spcPct val="150000"/>
              </a:lnSpc>
            </a:pPr>
            <a:endParaRPr lang="en-US" dirty="0">
              <a:solidFill>
                <a:schemeClr val="bg1"/>
              </a:solidFill>
              <a:latin typeface="+mj-lt"/>
            </a:endParaRPr>
          </a:p>
          <a:p>
            <a:pPr marL="285750" indent="-285750">
              <a:lnSpc>
                <a:spcPct val="150000"/>
              </a:lnSpc>
              <a:buFont typeface="Arial" panose="020B0604020202020204" pitchFamily="34" charset="0"/>
              <a:buChar char="•"/>
            </a:pPr>
            <a:r>
              <a:rPr lang="en-US" dirty="0">
                <a:solidFill>
                  <a:schemeClr val="bg1"/>
                </a:solidFill>
                <a:latin typeface="+mj-lt"/>
              </a:rPr>
              <a:t>Multiple ERP systems</a:t>
            </a:r>
          </a:p>
          <a:p>
            <a:pPr marL="285750" indent="-285750">
              <a:lnSpc>
                <a:spcPct val="150000"/>
              </a:lnSpc>
              <a:buFont typeface="Arial" panose="020B0604020202020204" pitchFamily="34" charset="0"/>
              <a:buChar char="•"/>
            </a:pPr>
            <a:r>
              <a:rPr lang="en-US" dirty="0">
                <a:solidFill>
                  <a:schemeClr val="bg1"/>
                </a:solidFill>
                <a:latin typeface="+mj-lt"/>
              </a:rPr>
              <a:t>Multiple versions of ERPs</a:t>
            </a:r>
          </a:p>
          <a:p>
            <a:pPr marL="285750" indent="-285750">
              <a:lnSpc>
                <a:spcPct val="150000"/>
              </a:lnSpc>
              <a:buFont typeface="Arial" panose="020B0604020202020204" pitchFamily="34" charset="0"/>
              <a:buChar char="•"/>
            </a:pPr>
            <a:r>
              <a:rPr lang="en-US" dirty="0">
                <a:solidFill>
                  <a:schemeClr val="bg1"/>
                </a:solidFill>
                <a:latin typeface="+mj-lt"/>
              </a:rPr>
              <a:t>No TMS</a:t>
            </a:r>
          </a:p>
          <a:p>
            <a:pPr marL="109728" lvl="0"/>
            <a:endParaRPr lang="en-US" sz="2000" dirty="0">
              <a:solidFill>
                <a:srgbClr val="FFFFFF"/>
              </a:solidFill>
              <a:latin typeface="Sailec"/>
            </a:endParaRPr>
          </a:p>
        </p:txBody>
      </p:sp>
      <p:sp>
        <p:nvSpPr>
          <p:cNvPr id="12" name="Content Placeholder 1">
            <a:extLst>
              <a:ext uri="{FF2B5EF4-FFF2-40B4-BE49-F238E27FC236}">
                <a16:creationId xmlns:a16="http://schemas.microsoft.com/office/drawing/2014/main" id="{734D5EBE-6B29-C84C-AA67-AB9CAAEC2BC2}"/>
              </a:ext>
            </a:extLst>
          </p:cNvPr>
          <p:cNvSpPr txBox="1">
            <a:spLocks/>
          </p:cNvSpPr>
          <p:nvPr/>
        </p:nvSpPr>
        <p:spPr>
          <a:xfrm>
            <a:off x="312928" y="1152069"/>
            <a:ext cx="7441184" cy="5266834"/>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b="1" dirty="0">
                <a:latin typeface="+mj-lt"/>
              </a:rPr>
              <a:t>Business Challenges</a:t>
            </a:r>
          </a:p>
          <a:p>
            <a:r>
              <a:rPr lang="en-US" sz="2200" dirty="0">
                <a:latin typeface="+mj-lt"/>
              </a:rPr>
              <a:t>Lack of visibility into global treasury operations</a:t>
            </a:r>
          </a:p>
          <a:p>
            <a:r>
              <a:rPr lang="en-US" sz="2200" dirty="0">
                <a:latin typeface="+mj-lt"/>
              </a:rPr>
              <a:t>Too much time spent on manual tasks</a:t>
            </a:r>
          </a:p>
          <a:p>
            <a:r>
              <a:rPr lang="en-US" sz="2200" dirty="0">
                <a:latin typeface="+mj-lt"/>
              </a:rPr>
              <a:t>Standardized on MT940s, need to communicate with banks that use other formats</a:t>
            </a:r>
          </a:p>
          <a:p>
            <a:r>
              <a:rPr lang="en-US" sz="2200" dirty="0">
                <a:latin typeface="+mj-lt"/>
              </a:rPr>
              <a:t>Decentralized operations</a:t>
            </a:r>
          </a:p>
          <a:p>
            <a:endParaRPr lang="en-US" dirty="0">
              <a:latin typeface="+mj-lt"/>
            </a:endParaRPr>
          </a:p>
          <a:p>
            <a:pPr marL="109728" indent="0">
              <a:buNone/>
            </a:pPr>
            <a:r>
              <a:rPr lang="en-US" sz="2400" b="1" dirty="0">
                <a:latin typeface="+mj-lt"/>
              </a:rPr>
              <a:t>Benefits</a:t>
            </a:r>
            <a:endParaRPr lang="en-US" sz="2200" dirty="0">
              <a:latin typeface="+mj-lt"/>
            </a:endParaRPr>
          </a:p>
          <a:p>
            <a:r>
              <a:rPr lang="en-US" sz="2200" dirty="0">
                <a:latin typeface="+mj-lt"/>
              </a:rPr>
              <a:t>Visibility into global cash flow</a:t>
            </a:r>
          </a:p>
          <a:p>
            <a:r>
              <a:rPr lang="en-US" sz="2200" dirty="0">
                <a:latin typeface="+mj-lt"/>
              </a:rPr>
              <a:t>Centralized payment workflows for increased control</a:t>
            </a:r>
          </a:p>
          <a:p>
            <a:r>
              <a:rPr lang="en-US" sz="2200" dirty="0">
                <a:latin typeface="+mj-lt"/>
              </a:rPr>
              <a:t>Automated data aggregation and file conversion with ERP integration</a:t>
            </a:r>
          </a:p>
          <a:p>
            <a:r>
              <a:rPr lang="en-US" sz="2200" dirty="0">
                <a:latin typeface="+mj-lt"/>
              </a:rPr>
              <a:t>Improved operational efficiencies and reporting</a:t>
            </a:r>
          </a:p>
          <a:p>
            <a:endParaRPr lang="en-US" sz="2400" dirty="0">
              <a:latin typeface="+mj-lt"/>
            </a:endParaRPr>
          </a:p>
          <a:p>
            <a:endParaRPr lang="en-US" dirty="0"/>
          </a:p>
        </p:txBody>
      </p:sp>
      <p:sp>
        <p:nvSpPr>
          <p:cNvPr id="13" name="Rectangle 12">
            <a:extLst>
              <a:ext uri="{FF2B5EF4-FFF2-40B4-BE49-F238E27FC236}">
                <a16:creationId xmlns:a16="http://schemas.microsoft.com/office/drawing/2014/main" id="{FF42ADCB-07AF-7543-8423-F84AAC97495F}"/>
              </a:ext>
            </a:extLst>
          </p:cNvPr>
          <p:cNvSpPr/>
          <p:nvPr/>
        </p:nvSpPr>
        <p:spPr>
          <a:xfrm>
            <a:off x="0" y="609201"/>
            <a:ext cx="8339328" cy="396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B4A6B6-9616-0A47-9021-95415C9FB153}"/>
              </a:ext>
            </a:extLst>
          </p:cNvPr>
          <p:cNvSpPr/>
          <p:nvPr/>
        </p:nvSpPr>
        <p:spPr>
          <a:xfrm>
            <a:off x="451104" y="180937"/>
            <a:ext cx="11253216" cy="1077218"/>
          </a:xfrm>
          <a:prstGeom prst="rect">
            <a:avLst/>
          </a:prstGeom>
        </p:spPr>
        <p:txBody>
          <a:bodyPr wrap="square">
            <a:spAutoFit/>
          </a:bodyPr>
          <a:lstStyle/>
          <a:p>
            <a:r>
              <a:rPr lang="en-US" sz="3200" dirty="0">
                <a:solidFill>
                  <a:schemeClr val="bg1"/>
                </a:solidFill>
                <a:effectLst/>
                <a:latin typeface="+mj-lt"/>
              </a:rPr>
              <a:t>Case Study: Bank Connectivity Without a TMS</a:t>
            </a:r>
            <a:endParaRPr lang="en-US" sz="3200" dirty="0">
              <a:solidFill>
                <a:schemeClr val="bg1"/>
              </a:solidFill>
              <a:latin typeface="+mj-lt"/>
            </a:endParaRPr>
          </a:p>
          <a:p>
            <a:endParaRPr lang="en-US" sz="3200" dirty="0">
              <a:effectLst/>
              <a:latin typeface="Helvetica" pitchFamily="2" charset="0"/>
            </a:endParaRPr>
          </a:p>
        </p:txBody>
      </p:sp>
      <p:pic>
        <p:nvPicPr>
          <p:cNvPr id="6" name="Picture 5">
            <a:extLst>
              <a:ext uri="{FF2B5EF4-FFF2-40B4-BE49-F238E27FC236}">
                <a16:creationId xmlns:a16="http://schemas.microsoft.com/office/drawing/2014/main" id="{BE4053F7-6102-8E48-ABB9-4C3CB217CD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076" y="1144321"/>
            <a:ext cx="2990596" cy="1320958"/>
          </a:xfrm>
          <a:prstGeom prst="rect">
            <a:avLst/>
          </a:prstGeom>
        </p:spPr>
      </p:pic>
    </p:spTree>
    <p:extLst>
      <p:ext uri="{BB962C8B-B14F-4D97-AF65-F5344CB8AC3E}">
        <p14:creationId xmlns:p14="http://schemas.microsoft.com/office/powerpoint/2010/main" val="27465716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4A4C-BC6B-B04A-9E7D-A608F2A44B91}"/>
              </a:ext>
            </a:extLst>
          </p:cNvPr>
          <p:cNvSpPr>
            <a:spLocks noGrp="1"/>
          </p:cNvSpPr>
          <p:nvPr>
            <p:ph type="body" idx="1"/>
          </p:nvPr>
        </p:nvSpPr>
        <p:spPr>
          <a:xfrm>
            <a:off x="3640834" y="1584960"/>
            <a:ext cx="7728206" cy="4833943"/>
          </a:xfrm>
        </p:spPr>
        <p:txBody>
          <a:bodyPr/>
          <a:lstStyle/>
          <a:p>
            <a:pPr algn="just"/>
            <a:r>
              <a:rPr lang="en-US" sz="3200" i="1" dirty="0">
                <a:latin typeface="+mj-lt"/>
              </a:rPr>
              <a:t>“What used to take half a day of my time now only takes an hour or two – the process is much smoother. We’re saving at least 15 hours a week, and the quality of the data is much better than what we had before.” </a:t>
            </a:r>
          </a:p>
          <a:p>
            <a:pPr algn="r"/>
            <a:r>
              <a:rPr lang="en-US" sz="3200" i="1" dirty="0">
                <a:latin typeface="+mj-lt"/>
              </a:rPr>
              <a:t>– </a:t>
            </a:r>
            <a:r>
              <a:rPr lang="en-US" sz="2800" i="1" dirty="0">
                <a:latin typeface="+mj-lt"/>
              </a:rPr>
              <a:t>Megan Kasparian </a:t>
            </a:r>
          </a:p>
          <a:p>
            <a:pPr algn="r"/>
            <a:r>
              <a:rPr lang="en-US" sz="2800" i="1" dirty="0">
                <a:latin typeface="+mj-lt"/>
              </a:rPr>
              <a:t>Senior Treasury Analyst</a:t>
            </a:r>
          </a:p>
          <a:p>
            <a:pPr algn="r"/>
            <a:r>
              <a:rPr lang="en-US" sz="2800" i="1" dirty="0">
                <a:latin typeface="+mj-lt"/>
              </a:rPr>
              <a:t>American Tower</a:t>
            </a:r>
          </a:p>
          <a:p>
            <a:endParaRPr lang="en-US" dirty="0"/>
          </a:p>
        </p:txBody>
      </p:sp>
      <p:sp>
        <p:nvSpPr>
          <p:cNvPr id="4" name="Slide Number Placeholder 3">
            <a:extLst>
              <a:ext uri="{FF2B5EF4-FFF2-40B4-BE49-F238E27FC236}">
                <a16:creationId xmlns:a16="http://schemas.microsoft.com/office/drawing/2014/main" id="{E8084ABC-058D-FF4E-B214-9132EEB8F106}"/>
              </a:ext>
            </a:extLst>
          </p:cNvPr>
          <p:cNvSpPr>
            <a:spLocks noGrp="1"/>
          </p:cNvSpPr>
          <p:nvPr>
            <p:ph type="sldNum" sz="quarter" idx="4"/>
          </p:nvPr>
        </p:nvSpPr>
        <p:spPr/>
        <p:txBody>
          <a:bodyPr/>
          <a:lstStyle/>
          <a:p>
            <a:r>
              <a:rPr lang="en-US"/>
              <a:t>Page | </a:t>
            </a:r>
            <a:fld id="{401CF334-2D5C-4859-84A6-CA7E6E43FAEB}" type="slidenum">
              <a:rPr lang="en-US" smtClean="0"/>
              <a:pPr/>
              <a:t>22</a:t>
            </a:fld>
            <a:endParaRPr lang="en-US" dirty="0"/>
          </a:p>
        </p:txBody>
      </p:sp>
    </p:spTree>
    <p:extLst>
      <p:ext uri="{BB962C8B-B14F-4D97-AF65-F5344CB8AC3E}">
        <p14:creationId xmlns:p14="http://schemas.microsoft.com/office/powerpoint/2010/main" val="37477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41ACC7-42A2-0946-9892-C29D7EAD686C}"/>
              </a:ext>
            </a:extLst>
          </p:cNvPr>
          <p:cNvSpPr/>
          <p:nvPr/>
        </p:nvSpPr>
        <p:spPr>
          <a:xfrm>
            <a:off x="8692388" y="1005840"/>
            <a:ext cx="2962656" cy="177401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3FB2CB-2455-C347-81A9-65B00ADC02DF}"/>
              </a:ext>
            </a:extLst>
          </p:cNvPr>
          <p:cNvSpPr>
            <a:spLocks noGrp="1"/>
          </p:cNvSpPr>
          <p:nvPr>
            <p:ph type="sldNum" sz="quarter" idx="4"/>
          </p:nvPr>
        </p:nvSpPr>
        <p:spPr/>
        <p:txBody>
          <a:bodyPr/>
          <a:lstStyle/>
          <a:p>
            <a:r>
              <a:rPr lang="en-US"/>
              <a:t>Page | </a:t>
            </a:r>
            <a:fld id="{401CF334-2D5C-4859-84A6-CA7E6E43FAEB}" type="slidenum">
              <a:rPr lang="en-US" smtClean="0"/>
              <a:pPr/>
              <a:t>23</a:t>
            </a:fld>
            <a:endParaRPr lang="en-US" dirty="0"/>
          </a:p>
        </p:txBody>
      </p:sp>
      <p:sp>
        <p:nvSpPr>
          <p:cNvPr id="10" name="Rectangle 9">
            <a:extLst>
              <a:ext uri="{FF2B5EF4-FFF2-40B4-BE49-F238E27FC236}">
                <a16:creationId xmlns:a16="http://schemas.microsoft.com/office/drawing/2014/main" id="{65C935FD-5BD7-DD45-AAD3-448FF2C29E03}"/>
              </a:ext>
            </a:extLst>
          </p:cNvPr>
          <p:cNvSpPr/>
          <p:nvPr/>
        </p:nvSpPr>
        <p:spPr>
          <a:xfrm>
            <a:off x="8339328" y="3077741"/>
            <a:ext cx="4072128" cy="3524042"/>
          </a:xfrm>
          <a:prstGeom prst="rect">
            <a:avLst/>
          </a:prstGeom>
        </p:spPr>
        <p:txBody>
          <a:bodyPr wrap="square">
            <a:spAutoFit/>
          </a:bodyPr>
          <a:lstStyle/>
          <a:p>
            <a:r>
              <a:rPr lang="en-US" b="1" dirty="0">
                <a:solidFill>
                  <a:schemeClr val="bg1"/>
                </a:solidFill>
                <a:latin typeface="+mj-lt"/>
              </a:rPr>
              <a:t>Industry: </a:t>
            </a:r>
            <a:r>
              <a:rPr lang="en-US" dirty="0">
                <a:solidFill>
                  <a:schemeClr val="bg1"/>
                </a:solidFill>
                <a:latin typeface="+mj-lt"/>
              </a:rPr>
              <a:t>Wireless &amp; Broadband Communications Infrastructure</a:t>
            </a:r>
          </a:p>
          <a:p>
            <a:pPr>
              <a:lnSpc>
                <a:spcPct val="150000"/>
              </a:lnSpc>
              <a:spcBef>
                <a:spcPts val="600"/>
              </a:spcBef>
            </a:pPr>
            <a:r>
              <a:rPr lang="en-US" b="1" dirty="0">
                <a:solidFill>
                  <a:schemeClr val="bg1"/>
                </a:solidFill>
                <a:latin typeface="+mj-lt"/>
              </a:rPr>
              <a:t>Headquarters: </a:t>
            </a:r>
            <a:r>
              <a:rPr lang="en-US" dirty="0">
                <a:solidFill>
                  <a:schemeClr val="bg1"/>
                </a:solidFill>
                <a:latin typeface="+mj-lt"/>
              </a:rPr>
              <a:t>Boston, MA</a:t>
            </a:r>
          </a:p>
          <a:p>
            <a:pPr>
              <a:lnSpc>
                <a:spcPct val="150000"/>
              </a:lnSpc>
            </a:pPr>
            <a:r>
              <a:rPr lang="en-US" b="1" dirty="0">
                <a:solidFill>
                  <a:schemeClr val="bg1"/>
                </a:solidFill>
                <a:latin typeface="+mj-lt"/>
              </a:rPr>
              <a:t>Employees: </a:t>
            </a:r>
            <a:r>
              <a:rPr lang="en-US" dirty="0">
                <a:solidFill>
                  <a:schemeClr val="bg1"/>
                </a:solidFill>
                <a:latin typeface="+mj-lt"/>
              </a:rPr>
              <a:t>4,500</a:t>
            </a:r>
          </a:p>
          <a:p>
            <a:pPr>
              <a:lnSpc>
                <a:spcPct val="150000"/>
              </a:lnSpc>
            </a:pPr>
            <a:endParaRPr lang="en-US" dirty="0">
              <a:solidFill>
                <a:schemeClr val="bg1"/>
              </a:solidFill>
              <a:latin typeface="+mj-lt"/>
            </a:endParaRPr>
          </a:p>
          <a:p>
            <a:pPr marL="285750" indent="-285750">
              <a:lnSpc>
                <a:spcPct val="150000"/>
              </a:lnSpc>
              <a:buFont typeface="Arial" panose="020B0604020202020204" pitchFamily="34" charset="0"/>
              <a:buChar char="•"/>
            </a:pPr>
            <a:r>
              <a:rPr lang="en-US" dirty="0">
                <a:solidFill>
                  <a:schemeClr val="bg1"/>
                </a:solidFill>
                <a:latin typeface="+mj-lt"/>
              </a:rPr>
              <a:t>Global connectivity:</a:t>
            </a:r>
          </a:p>
          <a:p>
            <a:pPr marL="742950" lvl="1" indent="-285750">
              <a:lnSpc>
                <a:spcPct val="150000"/>
              </a:lnSpc>
              <a:buFont typeface="Arial" panose="020B0604020202020204" pitchFamily="34" charset="0"/>
              <a:buChar char="•"/>
            </a:pPr>
            <a:r>
              <a:rPr lang="en-US" dirty="0">
                <a:solidFill>
                  <a:schemeClr val="bg1"/>
                </a:solidFill>
                <a:latin typeface="+mj-lt"/>
              </a:rPr>
              <a:t>35 banks</a:t>
            </a:r>
          </a:p>
          <a:p>
            <a:pPr marL="742950" lvl="1" indent="-285750">
              <a:lnSpc>
                <a:spcPct val="150000"/>
              </a:lnSpc>
              <a:buFont typeface="Arial" panose="020B0604020202020204" pitchFamily="34" charset="0"/>
              <a:buChar char="•"/>
            </a:pPr>
            <a:r>
              <a:rPr lang="en-US" dirty="0">
                <a:solidFill>
                  <a:schemeClr val="bg1"/>
                </a:solidFill>
                <a:latin typeface="+mj-lt"/>
              </a:rPr>
              <a:t>300+ accounts</a:t>
            </a:r>
          </a:p>
          <a:p>
            <a:pPr marL="109728" lvl="0"/>
            <a:endParaRPr lang="en-US" sz="2000" dirty="0">
              <a:solidFill>
                <a:srgbClr val="FFFFFF"/>
              </a:solidFill>
              <a:latin typeface="Sailec"/>
            </a:endParaRPr>
          </a:p>
        </p:txBody>
      </p:sp>
      <p:sp>
        <p:nvSpPr>
          <p:cNvPr id="12" name="Content Placeholder 1">
            <a:extLst>
              <a:ext uri="{FF2B5EF4-FFF2-40B4-BE49-F238E27FC236}">
                <a16:creationId xmlns:a16="http://schemas.microsoft.com/office/drawing/2014/main" id="{734D5EBE-6B29-C84C-AA67-AB9CAAEC2BC2}"/>
              </a:ext>
            </a:extLst>
          </p:cNvPr>
          <p:cNvSpPr txBox="1">
            <a:spLocks/>
          </p:cNvSpPr>
          <p:nvPr/>
        </p:nvSpPr>
        <p:spPr>
          <a:xfrm>
            <a:off x="312928" y="1152069"/>
            <a:ext cx="7722616" cy="5266834"/>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b="1" dirty="0">
                <a:latin typeface="+mj-lt"/>
              </a:rPr>
              <a:t>Business Challenges</a:t>
            </a:r>
            <a:endParaRPr lang="en-US" sz="2200" dirty="0">
              <a:latin typeface="+mj-lt"/>
            </a:endParaRPr>
          </a:p>
          <a:p>
            <a:r>
              <a:rPr lang="en-US" sz="2200" dirty="0">
                <a:latin typeface="+mj-lt"/>
              </a:rPr>
              <a:t>Fast business growth and decentralization</a:t>
            </a:r>
          </a:p>
          <a:p>
            <a:r>
              <a:rPr lang="en-US" sz="2200" dirty="0">
                <a:latin typeface="+mj-lt"/>
              </a:rPr>
              <a:t>Need to consolidate and automate manual processes</a:t>
            </a:r>
          </a:p>
          <a:p>
            <a:r>
              <a:rPr lang="en-US" sz="2200" dirty="0">
                <a:latin typeface="+mj-lt"/>
              </a:rPr>
              <a:t>Build connections with new banks that may not adhere to standardized formats</a:t>
            </a:r>
          </a:p>
          <a:p>
            <a:r>
              <a:rPr lang="en-US" sz="2200" dirty="0">
                <a:latin typeface="+mj-lt"/>
              </a:rPr>
              <a:t>Execute payments globally</a:t>
            </a:r>
          </a:p>
          <a:p>
            <a:endParaRPr lang="en-US" dirty="0">
              <a:latin typeface="+mj-lt"/>
            </a:endParaRPr>
          </a:p>
          <a:p>
            <a:pPr marL="109728" indent="0">
              <a:buNone/>
            </a:pPr>
            <a:r>
              <a:rPr lang="en-US" sz="2400" b="1" dirty="0">
                <a:latin typeface="+mj-lt"/>
              </a:rPr>
              <a:t>Benefits</a:t>
            </a:r>
          </a:p>
          <a:p>
            <a:r>
              <a:rPr lang="en-US" sz="2200" dirty="0">
                <a:latin typeface="+mj-lt"/>
              </a:rPr>
              <a:t>Unified treasury management system with one vendor point-of-contact</a:t>
            </a:r>
          </a:p>
          <a:p>
            <a:r>
              <a:rPr lang="en-US" sz="2200" dirty="0">
                <a:latin typeface="+mj-lt"/>
              </a:rPr>
              <a:t>Savings of 15 hours of time per week for treasury staff</a:t>
            </a:r>
          </a:p>
          <a:p>
            <a:r>
              <a:rPr lang="en-US" sz="2200" dirty="0">
                <a:latin typeface="+mj-lt"/>
              </a:rPr>
              <a:t>Reduced business risk</a:t>
            </a:r>
          </a:p>
          <a:p>
            <a:endParaRPr lang="en-US" sz="2400" dirty="0">
              <a:latin typeface="+mj-lt"/>
            </a:endParaRPr>
          </a:p>
          <a:p>
            <a:endParaRPr lang="en-US" dirty="0"/>
          </a:p>
        </p:txBody>
      </p:sp>
      <p:pic>
        <p:nvPicPr>
          <p:cNvPr id="3" name="Picture 2">
            <a:extLst>
              <a:ext uri="{FF2B5EF4-FFF2-40B4-BE49-F238E27FC236}">
                <a16:creationId xmlns:a16="http://schemas.microsoft.com/office/drawing/2014/main" id="{4401E595-7B68-9E40-A588-E2C6F9632FBE}"/>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8958988" y="1307937"/>
            <a:ext cx="2481680" cy="1085735"/>
          </a:xfrm>
          <a:prstGeom prst="rect">
            <a:avLst/>
          </a:prstGeom>
          <a:solidFill>
            <a:schemeClr val="bg1"/>
          </a:solidFill>
        </p:spPr>
      </p:pic>
      <p:sp>
        <p:nvSpPr>
          <p:cNvPr id="6" name="Rectangle 5">
            <a:extLst>
              <a:ext uri="{FF2B5EF4-FFF2-40B4-BE49-F238E27FC236}">
                <a16:creationId xmlns:a16="http://schemas.microsoft.com/office/drawing/2014/main" id="{71E021D9-A1AB-2846-A37F-3D331202C4C3}"/>
              </a:ext>
            </a:extLst>
          </p:cNvPr>
          <p:cNvSpPr/>
          <p:nvPr/>
        </p:nvSpPr>
        <p:spPr>
          <a:xfrm>
            <a:off x="0" y="609201"/>
            <a:ext cx="8339328" cy="396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2CE7975-76CF-034A-AD2A-DDE31EDEAA56}"/>
              </a:ext>
            </a:extLst>
          </p:cNvPr>
          <p:cNvSpPr/>
          <p:nvPr/>
        </p:nvSpPr>
        <p:spPr>
          <a:xfrm>
            <a:off x="451104" y="180937"/>
            <a:ext cx="11253216" cy="584775"/>
          </a:xfrm>
          <a:prstGeom prst="rect">
            <a:avLst/>
          </a:prstGeom>
        </p:spPr>
        <p:txBody>
          <a:bodyPr wrap="square">
            <a:spAutoFit/>
          </a:bodyPr>
          <a:lstStyle/>
          <a:p>
            <a:r>
              <a:rPr lang="en-US" sz="3200" dirty="0">
                <a:solidFill>
                  <a:schemeClr val="bg1"/>
                </a:solidFill>
                <a:effectLst/>
                <a:latin typeface="+mj-lt"/>
              </a:rPr>
              <a:t>Case Study: Integrated TMS + Bank Connectivity</a:t>
            </a:r>
            <a:endParaRPr lang="en-US" sz="3200" dirty="0">
              <a:effectLst/>
              <a:latin typeface="Helvetica" pitchFamily="2" charset="0"/>
            </a:endParaRPr>
          </a:p>
        </p:txBody>
      </p:sp>
    </p:spTree>
    <p:extLst>
      <p:ext uri="{BB962C8B-B14F-4D97-AF65-F5344CB8AC3E}">
        <p14:creationId xmlns:p14="http://schemas.microsoft.com/office/powerpoint/2010/main" val="4070752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4A4C-BC6B-B04A-9E7D-A608F2A44B91}"/>
              </a:ext>
            </a:extLst>
          </p:cNvPr>
          <p:cNvSpPr>
            <a:spLocks noGrp="1"/>
          </p:cNvSpPr>
          <p:nvPr>
            <p:ph type="body" idx="1"/>
          </p:nvPr>
        </p:nvSpPr>
        <p:spPr>
          <a:xfrm>
            <a:off x="3640834" y="1127760"/>
            <a:ext cx="8033006" cy="5291143"/>
          </a:xfrm>
        </p:spPr>
        <p:txBody>
          <a:bodyPr>
            <a:normAutofit fontScale="92500" lnSpcReduction="20000"/>
          </a:bodyPr>
          <a:lstStyle/>
          <a:p>
            <a:pPr algn="just">
              <a:lnSpc>
                <a:spcPct val="120000"/>
              </a:lnSpc>
            </a:pPr>
            <a:r>
              <a:rPr lang="en-US" sz="3300" i="1" dirty="0">
                <a:latin typeface="+mj-lt"/>
              </a:rPr>
              <a:t>“Fides converters allow us to make payments with banks where otherwise we would be at an impasse. Without Fides being in the middle, our TMS wouldn’t be able to process all the non-standard messages, but Fides has programming that knows how to split items and provide the information in the format that each specific bank needs it in.”</a:t>
            </a:r>
          </a:p>
          <a:p>
            <a:pPr algn="r"/>
            <a:r>
              <a:rPr lang="en-US" sz="3000" i="1" dirty="0">
                <a:latin typeface="+mj-lt"/>
              </a:rPr>
              <a:t>– Eli Brown</a:t>
            </a:r>
          </a:p>
          <a:p>
            <a:pPr algn="r"/>
            <a:r>
              <a:rPr lang="en-US" sz="3000" i="1" dirty="0">
                <a:latin typeface="+mj-lt"/>
              </a:rPr>
              <a:t>Treasury Process Controller</a:t>
            </a:r>
          </a:p>
          <a:p>
            <a:pPr algn="r"/>
            <a:r>
              <a:rPr lang="en-US" sz="3000" i="1" dirty="0">
                <a:latin typeface="+mj-lt"/>
              </a:rPr>
              <a:t>UPS</a:t>
            </a:r>
          </a:p>
          <a:p>
            <a:endParaRPr lang="en-US" dirty="0"/>
          </a:p>
        </p:txBody>
      </p:sp>
      <p:sp>
        <p:nvSpPr>
          <p:cNvPr id="4" name="Slide Number Placeholder 3">
            <a:extLst>
              <a:ext uri="{FF2B5EF4-FFF2-40B4-BE49-F238E27FC236}">
                <a16:creationId xmlns:a16="http://schemas.microsoft.com/office/drawing/2014/main" id="{E8084ABC-058D-FF4E-B214-9132EEB8F106}"/>
              </a:ext>
            </a:extLst>
          </p:cNvPr>
          <p:cNvSpPr>
            <a:spLocks noGrp="1"/>
          </p:cNvSpPr>
          <p:nvPr>
            <p:ph type="sldNum" sz="quarter" idx="4"/>
          </p:nvPr>
        </p:nvSpPr>
        <p:spPr/>
        <p:txBody>
          <a:bodyPr/>
          <a:lstStyle/>
          <a:p>
            <a:r>
              <a:rPr lang="en-US"/>
              <a:t>Page | </a:t>
            </a:r>
            <a:fld id="{401CF334-2D5C-4859-84A6-CA7E6E43FAEB}" type="slidenum">
              <a:rPr lang="en-US" smtClean="0"/>
              <a:pPr/>
              <a:t>24</a:t>
            </a:fld>
            <a:endParaRPr lang="en-US" dirty="0"/>
          </a:p>
        </p:txBody>
      </p:sp>
    </p:spTree>
    <p:extLst>
      <p:ext uri="{BB962C8B-B14F-4D97-AF65-F5344CB8AC3E}">
        <p14:creationId xmlns:p14="http://schemas.microsoft.com/office/powerpoint/2010/main" val="368026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02AB0-97BE-5D46-8D53-48729E78DB0C}"/>
              </a:ext>
            </a:extLst>
          </p:cNvPr>
          <p:cNvSpPr/>
          <p:nvPr/>
        </p:nvSpPr>
        <p:spPr>
          <a:xfrm>
            <a:off x="8481568" y="960317"/>
            <a:ext cx="3222752" cy="1688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3FB2CB-2455-C347-81A9-65B00ADC02DF}"/>
              </a:ext>
            </a:extLst>
          </p:cNvPr>
          <p:cNvSpPr>
            <a:spLocks noGrp="1"/>
          </p:cNvSpPr>
          <p:nvPr>
            <p:ph type="sldNum" sz="quarter" idx="4"/>
          </p:nvPr>
        </p:nvSpPr>
        <p:spPr/>
        <p:txBody>
          <a:bodyPr/>
          <a:lstStyle/>
          <a:p>
            <a:r>
              <a:rPr lang="en-US"/>
              <a:t>Page | </a:t>
            </a:r>
            <a:fld id="{401CF334-2D5C-4859-84A6-CA7E6E43FAEB}" type="slidenum">
              <a:rPr lang="en-US" smtClean="0"/>
              <a:pPr/>
              <a:t>25</a:t>
            </a:fld>
            <a:endParaRPr lang="en-US" dirty="0"/>
          </a:p>
        </p:txBody>
      </p:sp>
      <p:pic>
        <p:nvPicPr>
          <p:cNvPr id="9" name="Picture 8">
            <a:extLst>
              <a:ext uri="{FF2B5EF4-FFF2-40B4-BE49-F238E27FC236}">
                <a16:creationId xmlns:a16="http://schemas.microsoft.com/office/drawing/2014/main" id="{B6EA82EC-F7AF-F345-84F3-F3763CC3B6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29193" y="1056452"/>
            <a:ext cx="1327502" cy="1496695"/>
          </a:xfrm>
          <a:prstGeom prst="rect">
            <a:avLst/>
          </a:prstGeom>
        </p:spPr>
      </p:pic>
      <p:sp>
        <p:nvSpPr>
          <p:cNvPr id="10" name="Rectangle 9">
            <a:extLst>
              <a:ext uri="{FF2B5EF4-FFF2-40B4-BE49-F238E27FC236}">
                <a16:creationId xmlns:a16="http://schemas.microsoft.com/office/drawing/2014/main" id="{65C935FD-5BD7-DD45-AAD3-448FF2C29E03}"/>
              </a:ext>
            </a:extLst>
          </p:cNvPr>
          <p:cNvSpPr/>
          <p:nvPr/>
        </p:nvSpPr>
        <p:spPr>
          <a:xfrm>
            <a:off x="8339328" y="2877687"/>
            <a:ext cx="4072128" cy="3308598"/>
          </a:xfrm>
          <a:prstGeom prst="rect">
            <a:avLst/>
          </a:prstGeom>
        </p:spPr>
        <p:txBody>
          <a:bodyPr wrap="square">
            <a:spAutoFit/>
          </a:bodyPr>
          <a:lstStyle/>
          <a:p>
            <a:pPr>
              <a:lnSpc>
                <a:spcPct val="150000"/>
              </a:lnSpc>
            </a:pPr>
            <a:r>
              <a:rPr lang="en-US" b="1" dirty="0">
                <a:solidFill>
                  <a:schemeClr val="bg1"/>
                </a:solidFill>
                <a:latin typeface="+mj-lt"/>
              </a:rPr>
              <a:t>Industry: </a:t>
            </a:r>
            <a:r>
              <a:rPr lang="en-US" dirty="0">
                <a:solidFill>
                  <a:schemeClr val="bg1"/>
                </a:solidFill>
                <a:latin typeface="+mj-lt"/>
              </a:rPr>
              <a:t>Global logistics &amp; package delivery</a:t>
            </a:r>
          </a:p>
          <a:p>
            <a:pPr>
              <a:lnSpc>
                <a:spcPct val="150000"/>
              </a:lnSpc>
            </a:pPr>
            <a:r>
              <a:rPr lang="en-US" b="1" dirty="0">
                <a:solidFill>
                  <a:schemeClr val="bg1"/>
                </a:solidFill>
                <a:latin typeface="+mj-lt"/>
              </a:rPr>
              <a:t>Headquarters: </a:t>
            </a:r>
            <a:r>
              <a:rPr lang="en-US" dirty="0">
                <a:solidFill>
                  <a:schemeClr val="bg1"/>
                </a:solidFill>
                <a:latin typeface="+mj-lt"/>
              </a:rPr>
              <a:t>Atlanta, GA</a:t>
            </a:r>
          </a:p>
          <a:p>
            <a:pPr>
              <a:lnSpc>
                <a:spcPct val="150000"/>
              </a:lnSpc>
            </a:pPr>
            <a:r>
              <a:rPr lang="en-US" b="1" dirty="0">
                <a:solidFill>
                  <a:schemeClr val="bg1"/>
                </a:solidFill>
                <a:latin typeface="+mj-lt"/>
              </a:rPr>
              <a:t>Employees:  </a:t>
            </a:r>
            <a:r>
              <a:rPr lang="en-US" dirty="0">
                <a:solidFill>
                  <a:schemeClr val="bg1"/>
                </a:solidFill>
                <a:latin typeface="+mj-lt"/>
              </a:rPr>
              <a:t>454,000+</a:t>
            </a:r>
          </a:p>
          <a:p>
            <a:pPr>
              <a:lnSpc>
                <a:spcPct val="150000"/>
              </a:lnSpc>
            </a:pPr>
            <a:endParaRPr lang="en-US" dirty="0">
              <a:solidFill>
                <a:schemeClr val="bg1"/>
              </a:solidFill>
              <a:latin typeface="+mj-lt"/>
            </a:endParaRPr>
          </a:p>
          <a:p>
            <a:pPr marL="285750" indent="-285750">
              <a:lnSpc>
                <a:spcPct val="150000"/>
              </a:lnSpc>
              <a:buFont typeface="Arial" panose="020B0604020202020204" pitchFamily="34" charset="0"/>
              <a:buChar char="•"/>
            </a:pPr>
            <a:r>
              <a:rPr lang="en-US" dirty="0">
                <a:solidFill>
                  <a:schemeClr val="bg1"/>
                </a:solidFill>
                <a:latin typeface="+mj-lt"/>
              </a:rPr>
              <a:t>120+ banking partners</a:t>
            </a:r>
          </a:p>
          <a:p>
            <a:pPr marL="285750" indent="-285750">
              <a:lnSpc>
                <a:spcPct val="150000"/>
              </a:lnSpc>
              <a:buFont typeface="Arial" panose="020B0604020202020204" pitchFamily="34" charset="0"/>
              <a:buChar char="•"/>
            </a:pPr>
            <a:r>
              <a:rPr lang="en-US" dirty="0">
                <a:solidFill>
                  <a:schemeClr val="bg1"/>
                </a:solidFill>
                <a:latin typeface="+mj-lt"/>
              </a:rPr>
              <a:t>Accounts in 76 countries</a:t>
            </a:r>
          </a:p>
          <a:p>
            <a:pPr marL="109728" lvl="0"/>
            <a:endParaRPr lang="en-US" sz="2000" dirty="0">
              <a:solidFill>
                <a:srgbClr val="FFFFFF"/>
              </a:solidFill>
              <a:latin typeface="Sailec"/>
            </a:endParaRPr>
          </a:p>
        </p:txBody>
      </p:sp>
      <p:sp>
        <p:nvSpPr>
          <p:cNvPr id="12" name="Content Placeholder 1">
            <a:extLst>
              <a:ext uri="{FF2B5EF4-FFF2-40B4-BE49-F238E27FC236}">
                <a16:creationId xmlns:a16="http://schemas.microsoft.com/office/drawing/2014/main" id="{734D5EBE-6B29-C84C-AA67-AB9CAAEC2BC2}"/>
              </a:ext>
            </a:extLst>
          </p:cNvPr>
          <p:cNvSpPr txBox="1">
            <a:spLocks/>
          </p:cNvSpPr>
          <p:nvPr/>
        </p:nvSpPr>
        <p:spPr>
          <a:xfrm>
            <a:off x="312928" y="1152069"/>
            <a:ext cx="7441184" cy="5266834"/>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b="1" dirty="0">
                <a:latin typeface="+mj-lt"/>
              </a:rPr>
              <a:t>Business Challenges</a:t>
            </a:r>
          </a:p>
          <a:p>
            <a:r>
              <a:rPr lang="en-US" sz="2200" dirty="0">
                <a:latin typeface="+mj-lt"/>
              </a:rPr>
              <a:t>Decentralized treasury systems caused increased organizational risk and decreased efficiency</a:t>
            </a:r>
          </a:p>
          <a:p>
            <a:r>
              <a:rPr lang="en-US" sz="2200" dirty="0">
                <a:latin typeface="+mj-lt"/>
              </a:rPr>
              <a:t>Need for global cash visibility</a:t>
            </a:r>
          </a:p>
          <a:p>
            <a:r>
              <a:rPr lang="en-US" sz="2200" dirty="0">
                <a:latin typeface="+mj-lt"/>
              </a:rPr>
              <a:t>Need to physically concentrate cash</a:t>
            </a:r>
          </a:p>
          <a:p>
            <a:r>
              <a:rPr lang="en-US" sz="2200" dirty="0">
                <a:latin typeface="+mj-lt"/>
              </a:rPr>
              <a:t>Manual processes were time-consuming and often resulted in inaccurate results</a:t>
            </a:r>
          </a:p>
          <a:p>
            <a:pPr marL="109728" indent="0">
              <a:buNone/>
            </a:pPr>
            <a:endParaRPr lang="en-US" dirty="0">
              <a:latin typeface="+mj-lt"/>
            </a:endParaRPr>
          </a:p>
          <a:p>
            <a:pPr marL="109728" indent="0">
              <a:buNone/>
            </a:pPr>
            <a:r>
              <a:rPr lang="en-US" sz="2400" b="1" dirty="0">
                <a:latin typeface="+mj-lt"/>
              </a:rPr>
              <a:t>Benefits</a:t>
            </a:r>
            <a:endParaRPr lang="en-US" sz="2200" dirty="0">
              <a:latin typeface="+mj-lt"/>
            </a:endParaRPr>
          </a:p>
          <a:p>
            <a:r>
              <a:rPr lang="en-US" sz="2200" dirty="0">
                <a:latin typeface="+mj-lt"/>
              </a:rPr>
              <a:t>Global cash visibility and concentration</a:t>
            </a:r>
          </a:p>
          <a:p>
            <a:r>
              <a:rPr lang="en-US" sz="2200" dirty="0">
                <a:latin typeface="+mj-lt"/>
              </a:rPr>
              <a:t>Centralization of banking services</a:t>
            </a:r>
          </a:p>
          <a:p>
            <a:r>
              <a:rPr lang="en-US" sz="2200" dirty="0">
                <a:latin typeface="+mj-lt"/>
              </a:rPr>
              <a:t>Reduced risk</a:t>
            </a:r>
          </a:p>
          <a:p>
            <a:r>
              <a:rPr lang="en-US" sz="2200" dirty="0">
                <a:latin typeface="+mj-lt"/>
              </a:rPr>
              <a:t>Streamlined business processes</a:t>
            </a:r>
          </a:p>
          <a:p>
            <a:endParaRPr lang="en-US" sz="2400" dirty="0">
              <a:latin typeface="+mj-lt"/>
            </a:endParaRPr>
          </a:p>
          <a:p>
            <a:endParaRPr lang="en-US" dirty="0"/>
          </a:p>
        </p:txBody>
      </p:sp>
      <p:sp>
        <p:nvSpPr>
          <p:cNvPr id="13" name="Rectangle 12">
            <a:extLst>
              <a:ext uri="{FF2B5EF4-FFF2-40B4-BE49-F238E27FC236}">
                <a16:creationId xmlns:a16="http://schemas.microsoft.com/office/drawing/2014/main" id="{FF42ADCB-07AF-7543-8423-F84AAC97495F}"/>
              </a:ext>
            </a:extLst>
          </p:cNvPr>
          <p:cNvSpPr/>
          <p:nvPr/>
        </p:nvSpPr>
        <p:spPr>
          <a:xfrm>
            <a:off x="0" y="609201"/>
            <a:ext cx="8339328" cy="396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B4A6B6-9616-0A47-9021-95415C9FB153}"/>
              </a:ext>
            </a:extLst>
          </p:cNvPr>
          <p:cNvSpPr/>
          <p:nvPr/>
        </p:nvSpPr>
        <p:spPr>
          <a:xfrm>
            <a:off x="451104" y="180937"/>
            <a:ext cx="11253216" cy="1077218"/>
          </a:xfrm>
          <a:prstGeom prst="rect">
            <a:avLst/>
          </a:prstGeom>
        </p:spPr>
        <p:txBody>
          <a:bodyPr wrap="square">
            <a:spAutoFit/>
          </a:bodyPr>
          <a:lstStyle/>
          <a:p>
            <a:r>
              <a:rPr lang="en-US" sz="3200" dirty="0">
                <a:solidFill>
                  <a:schemeClr val="bg1"/>
                </a:solidFill>
                <a:effectLst/>
                <a:latin typeface="+mj-lt"/>
              </a:rPr>
              <a:t>Case Study: Implementing TMS + Bank Connectivity </a:t>
            </a:r>
            <a:endParaRPr lang="en-US" sz="3200" dirty="0">
              <a:solidFill>
                <a:schemeClr val="bg1"/>
              </a:solidFill>
              <a:latin typeface="+mj-lt"/>
            </a:endParaRPr>
          </a:p>
          <a:p>
            <a:endParaRPr lang="en-US" sz="3200" dirty="0">
              <a:effectLst/>
              <a:latin typeface="Helvetica" pitchFamily="2" charset="0"/>
            </a:endParaRPr>
          </a:p>
        </p:txBody>
      </p:sp>
    </p:spTree>
    <p:extLst>
      <p:ext uri="{BB962C8B-B14F-4D97-AF65-F5344CB8AC3E}">
        <p14:creationId xmlns:p14="http://schemas.microsoft.com/office/powerpoint/2010/main" val="1199114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4A4C-BC6B-B04A-9E7D-A608F2A44B91}"/>
              </a:ext>
            </a:extLst>
          </p:cNvPr>
          <p:cNvSpPr>
            <a:spLocks noGrp="1"/>
          </p:cNvSpPr>
          <p:nvPr>
            <p:ph type="body" idx="1"/>
          </p:nvPr>
        </p:nvSpPr>
        <p:spPr>
          <a:xfrm>
            <a:off x="3640834" y="842211"/>
            <a:ext cx="7728206" cy="5942451"/>
          </a:xfrm>
        </p:spPr>
        <p:txBody>
          <a:bodyPr>
            <a:normAutofit/>
          </a:bodyPr>
          <a:lstStyle/>
          <a:p>
            <a:pPr algn="just"/>
            <a:r>
              <a:rPr lang="en-US" sz="2800" i="1" dirty="0">
                <a:latin typeface="+mj-lt"/>
              </a:rPr>
              <a:t>“Having all the information in one place gives us the ability to get the big picture fast. It saves manual work, gives us the info to be able to make a decision and analyze quite quickly. Our company is growing very fast, and it is mandatory that we have systems to support that growth and support the work that we have to keep up with in our environment. Without Fides, we would not be able to support the scaling of our business.” </a:t>
            </a:r>
            <a:endParaRPr lang="en-US" sz="2800" dirty="0">
              <a:latin typeface="+mj-lt"/>
            </a:endParaRPr>
          </a:p>
          <a:p>
            <a:pPr algn="r"/>
            <a:r>
              <a:rPr lang="en-US" sz="2800" i="1" dirty="0">
                <a:latin typeface="+mj-lt"/>
              </a:rPr>
              <a:t>– </a:t>
            </a:r>
            <a:r>
              <a:rPr lang="en-US" sz="2800" i="1" dirty="0" err="1">
                <a:latin typeface="+mj-lt"/>
              </a:rPr>
              <a:t>Revital</a:t>
            </a:r>
            <a:r>
              <a:rPr lang="en-US" sz="2800" i="1" dirty="0">
                <a:latin typeface="+mj-lt"/>
              </a:rPr>
              <a:t> </a:t>
            </a:r>
            <a:r>
              <a:rPr lang="en-US" sz="2800" i="1" dirty="0" err="1">
                <a:latin typeface="+mj-lt"/>
              </a:rPr>
              <a:t>Gadish</a:t>
            </a:r>
            <a:endParaRPr lang="en-US" sz="2800" i="1" dirty="0">
              <a:latin typeface="+mj-lt"/>
            </a:endParaRPr>
          </a:p>
          <a:p>
            <a:pPr algn="r"/>
            <a:r>
              <a:rPr lang="en-US" sz="2800" i="1" dirty="0">
                <a:latin typeface="+mj-lt"/>
              </a:rPr>
              <a:t>SVP, Finance and Treasury</a:t>
            </a:r>
          </a:p>
          <a:p>
            <a:pPr algn="r"/>
            <a:r>
              <a:rPr lang="en-US" sz="2800" i="1" dirty="0" err="1">
                <a:latin typeface="+mj-lt"/>
              </a:rPr>
              <a:t>Payoneer</a:t>
            </a:r>
            <a:endParaRPr lang="en-US" sz="2800" i="1" dirty="0">
              <a:latin typeface="+mj-lt"/>
            </a:endParaRPr>
          </a:p>
          <a:p>
            <a:endParaRPr lang="en-US" dirty="0"/>
          </a:p>
        </p:txBody>
      </p:sp>
      <p:sp>
        <p:nvSpPr>
          <p:cNvPr id="4" name="Slide Number Placeholder 3">
            <a:extLst>
              <a:ext uri="{FF2B5EF4-FFF2-40B4-BE49-F238E27FC236}">
                <a16:creationId xmlns:a16="http://schemas.microsoft.com/office/drawing/2014/main" id="{E8084ABC-058D-FF4E-B214-9132EEB8F106}"/>
              </a:ext>
            </a:extLst>
          </p:cNvPr>
          <p:cNvSpPr>
            <a:spLocks noGrp="1"/>
          </p:cNvSpPr>
          <p:nvPr>
            <p:ph type="sldNum" sz="quarter" idx="4"/>
          </p:nvPr>
        </p:nvSpPr>
        <p:spPr/>
        <p:txBody>
          <a:bodyPr/>
          <a:lstStyle/>
          <a:p>
            <a:r>
              <a:rPr lang="en-US"/>
              <a:t>Page | </a:t>
            </a:r>
            <a:fld id="{401CF334-2D5C-4859-84A6-CA7E6E43FAEB}" type="slidenum">
              <a:rPr lang="en-US" smtClean="0"/>
              <a:pPr/>
              <a:t>26</a:t>
            </a:fld>
            <a:endParaRPr lang="en-US" dirty="0"/>
          </a:p>
        </p:txBody>
      </p:sp>
    </p:spTree>
    <p:extLst>
      <p:ext uri="{BB962C8B-B14F-4D97-AF65-F5344CB8AC3E}">
        <p14:creationId xmlns:p14="http://schemas.microsoft.com/office/powerpoint/2010/main" val="10340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8A02AB0-97BE-5D46-8D53-48729E78DB0C}"/>
              </a:ext>
            </a:extLst>
          </p:cNvPr>
          <p:cNvSpPr/>
          <p:nvPr/>
        </p:nvSpPr>
        <p:spPr>
          <a:xfrm>
            <a:off x="8481568" y="960317"/>
            <a:ext cx="3222752" cy="1688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63FB2CB-2455-C347-81A9-65B00ADC02DF}"/>
              </a:ext>
            </a:extLst>
          </p:cNvPr>
          <p:cNvSpPr>
            <a:spLocks noGrp="1"/>
          </p:cNvSpPr>
          <p:nvPr>
            <p:ph type="sldNum" sz="quarter" idx="4"/>
          </p:nvPr>
        </p:nvSpPr>
        <p:spPr/>
        <p:txBody>
          <a:bodyPr/>
          <a:lstStyle/>
          <a:p>
            <a:r>
              <a:rPr lang="en-US"/>
              <a:t>Page | </a:t>
            </a:r>
            <a:fld id="{401CF334-2D5C-4859-84A6-CA7E6E43FAEB}" type="slidenum">
              <a:rPr lang="en-US" smtClean="0"/>
              <a:pPr/>
              <a:t>27</a:t>
            </a:fld>
            <a:endParaRPr lang="en-US" dirty="0"/>
          </a:p>
        </p:txBody>
      </p:sp>
      <p:pic>
        <p:nvPicPr>
          <p:cNvPr id="9" name="Picture 8">
            <a:extLst>
              <a:ext uri="{FF2B5EF4-FFF2-40B4-BE49-F238E27FC236}">
                <a16:creationId xmlns:a16="http://schemas.microsoft.com/office/drawing/2014/main" id="{B6EA82EC-F7AF-F345-84F3-F3763CC3B6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8597" y="1258155"/>
            <a:ext cx="2861075" cy="1005243"/>
          </a:xfrm>
          <a:prstGeom prst="rect">
            <a:avLst/>
          </a:prstGeom>
        </p:spPr>
      </p:pic>
      <p:sp>
        <p:nvSpPr>
          <p:cNvPr id="10" name="Rectangle 9">
            <a:extLst>
              <a:ext uri="{FF2B5EF4-FFF2-40B4-BE49-F238E27FC236}">
                <a16:creationId xmlns:a16="http://schemas.microsoft.com/office/drawing/2014/main" id="{65C935FD-5BD7-DD45-AAD3-448FF2C29E03}"/>
              </a:ext>
            </a:extLst>
          </p:cNvPr>
          <p:cNvSpPr/>
          <p:nvPr/>
        </p:nvSpPr>
        <p:spPr>
          <a:xfrm>
            <a:off x="8339328" y="2877687"/>
            <a:ext cx="4072128" cy="3724096"/>
          </a:xfrm>
          <a:prstGeom prst="rect">
            <a:avLst/>
          </a:prstGeom>
        </p:spPr>
        <p:txBody>
          <a:bodyPr wrap="square">
            <a:spAutoFit/>
          </a:bodyPr>
          <a:lstStyle/>
          <a:p>
            <a:pPr>
              <a:lnSpc>
                <a:spcPct val="150000"/>
              </a:lnSpc>
            </a:pPr>
            <a:r>
              <a:rPr lang="en-US" b="1" dirty="0">
                <a:solidFill>
                  <a:schemeClr val="bg1"/>
                </a:solidFill>
                <a:latin typeface="+mj-lt"/>
              </a:rPr>
              <a:t>Industry: </a:t>
            </a:r>
            <a:r>
              <a:rPr lang="en-US" dirty="0">
                <a:solidFill>
                  <a:schemeClr val="bg1"/>
                </a:solidFill>
                <a:latin typeface="+mj-lt"/>
              </a:rPr>
              <a:t>Global payments</a:t>
            </a:r>
          </a:p>
          <a:p>
            <a:pPr>
              <a:lnSpc>
                <a:spcPct val="150000"/>
              </a:lnSpc>
            </a:pPr>
            <a:r>
              <a:rPr lang="en-US" b="1" dirty="0">
                <a:solidFill>
                  <a:schemeClr val="bg1"/>
                </a:solidFill>
                <a:latin typeface="+mj-lt"/>
              </a:rPr>
              <a:t>Headquarters: </a:t>
            </a:r>
            <a:r>
              <a:rPr lang="en-US" dirty="0">
                <a:solidFill>
                  <a:schemeClr val="bg1"/>
                </a:solidFill>
                <a:latin typeface="+mj-lt"/>
              </a:rPr>
              <a:t>New York, NY</a:t>
            </a:r>
          </a:p>
          <a:p>
            <a:pPr>
              <a:lnSpc>
                <a:spcPct val="150000"/>
              </a:lnSpc>
            </a:pPr>
            <a:r>
              <a:rPr lang="en-US" b="1" dirty="0">
                <a:solidFill>
                  <a:schemeClr val="bg1"/>
                </a:solidFill>
                <a:latin typeface="+mj-lt"/>
              </a:rPr>
              <a:t>Employees: </a:t>
            </a:r>
            <a:r>
              <a:rPr lang="en-US" dirty="0">
                <a:solidFill>
                  <a:schemeClr val="bg1"/>
                </a:solidFill>
                <a:latin typeface="+mj-lt"/>
              </a:rPr>
              <a:t>1,000</a:t>
            </a:r>
          </a:p>
          <a:p>
            <a:pPr>
              <a:lnSpc>
                <a:spcPct val="150000"/>
              </a:lnSpc>
            </a:pPr>
            <a:endParaRPr lang="en-US" dirty="0">
              <a:solidFill>
                <a:schemeClr val="bg1"/>
              </a:solidFill>
              <a:latin typeface="+mj-lt"/>
            </a:endParaRPr>
          </a:p>
          <a:p>
            <a:pPr marL="285750" indent="-285750">
              <a:lnSpc>
                <a:spcPct val="150000"/>
              </a:lnSpc>
              <a:buFont typeface="Arial" panose="020B0604020202020204" pitchFamily="34" charset="0"/>
              <a:buChar char="•"/>
            </a:pPr>
            <a:r>
              <a:rPr lang="en-US" dirty="0">
                <a:solidFill>
                  <a:schemeClr val="bg1"/>
                </a:solidFill>
                <a:latin typeface="+mj-lt"/>
              </a:rPr>
              <a:t>50 bank &amp; payment providers</a:t>
            </a:r>
          </a:p>
          <a:p>
            <a:pPr marL="285750" indent="-285750">
              <a:lnSpc>
                <a:spcPct val="150000"/>
              </a:lnSpc>
              <a:buFont typeface="Arial" panose="020B0604020202020204" pitchFamily="34" charset="0"/>
              <a:buChar char="•"/>
            </a:pPr>
            <a:r>
              <a:rPr lang="en-US" dirty="0">
                <a:solidFill>
                  <a:schemeClr val="bg1"/>
                </a:solidFill>
                <a:latin typeface="+mj-lt"/>
              </a:rPr>
              <a:t>500 accounts</a:t>
            </a:r>
          </a:p>
          <a:p>
            <a:pPr marL="285750" indent="-285750">
              <a:lnSpc>
                <a:spcPct val="150000"/>
              </a:lnSpc>
              <a:buFont typeface="Arial" panose="020B0604020202020204" pitchFamily="34" charset="0"/>
              <a:buChar char="•"/>
            </a:pPr>
            <a:r>
              <a:rPr lang="en-US" dirty="0">
                <a:solidFill>
                  <a:schemeClr val="bg1"/>
                </a:solidFill>
                <a:latin typeface="+mj-lt"/>
              </a:rPr>
              <a:t>150 currencies</a:t>
            </a:r>
          </a:p>
          <a:p>
            <a:pPr marL="285750" indent="-285750">
              <a:lnSpc>
                <a:spcPct val="150000"/>
              </a:lnSpc>
              <a:buFont typeface="Arial" panose="020B0604020202020204" pitchFamily="34" charset="0"/>
              <a:buChar char="•"/>
            </a:pPr>
            <a:r>
              <a:rPr lang="en-US" dirty="0">
                <a:solidFill>
                  <a:schemeClr val="bg1"/>
                </a:solidFill>
                <a:latin typeface="+mj-lt"/>
              </a:rPr>
              <a:t>200 countries</a:t>
            </a:r>
          </a:p>
          <a:p>
            <a:pPr marL="109728" lvl="0"/>
            <a:endParaRPr lang="en-US" sz="2000" dirty="0">
              <a:solidFill>
                <a:srgbClr val="FFFFFF"/>
              </a:solidFill>
              <a:latin typeface="Sailec"/>
            </a:endParaRPr>
          </a:p>
        </p:txBody>
      </p:sp>
      <p:sp>
        <p:nvSpPr>
          <p:cNvPr id="12" name="Content Placeholder 1">
            <a:extLst>
              <a:ext uri="{FF2B5EF4-FFF2-40B4-BE49-F238E27FC236}">
                <a16:creationId xmlns:a16="http://schemas.microsoft.com/office/drawing/2014/main" id="{734D5EBE-6B29-C84C-AA67-AB9CAAEC2BC2}"/>
              </a:ext>
            </a:extLst>
          </p:cNvPr>
          <p:cNvSpPr txBox="1">
            <a:spLocks/>
          </p:cNvSpPr>
          <p:nvPr/>
        </p:nvSpPr>
        <p:spPr>
          <a:xfrm>
            <a:off x="312928" y="1152069"/>
            <a:ext cx="7441184" cy="5266834"/>
          </a:xfrm>
          <a:prstGeom prst="rect">
            <a:avLst/>
          </a:prstGeom>
        </p:spPr>
        <p:txBody>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b="1" dirty="0">
                <a:latin typeface="+mj-lt"/>
              </a:rPr>
              <a:t>Business Challenges</a:t>
            </a:r>
          </a:p>
          <a:p>
            <a:r>
              <a:rPr lang="en-US" sz="2200" dirty="0">
                <a:latin typeface="+mj-lt"/>
              </a:rPr>
              <a:t>Fast business growth and expansion</a:t>
            </a:r>
          </a:p>
          <a:p>
            <a:r>
              <a:rPr lang="en-US" sz="2200" dirty="0">
                <a:latin typeface="+mj-lt"/>
              </a:rPr>
              <a:t>Aggregate data from a large number of diverse providers</a:t>
            </a:r>
          </a:p>
          <a:p>
            <a:r>
              <a:rPr lang="en-US" sz="2200" dirty="0">
                <a:latin typeface="+mj-lt"/>
              </a:rPr>
              <a:t>Enable treasury to analyze that data</a:t>
            </a:r>
          </a:p>
          <a:p>
            <a:r>
              <a:rPr lang="en-US" sz="2200" dirty="0">
                <a:latin typeface="+mj-lt"/>
              </a:rPr>
              <a:t>Execute payments globally</a:t>
            </a:r>
          </a:p>
          <a:p>
            <a:endParaRPr lang="en-US" dirty="0">
              <a:latin typeface="+mj-lt"/>
            </a:endParaRPr>
          </a:p>
          <a:p>
            <a:pPr marL="109728" indent="0">
              <a:buNone/>
            </a:pPr>
            <a:r>
              <a:rPr lang="en-US" sz="2400" b="1" dirty="0">
                <a:latin typeface="+mj-lt"/>
              </a:rPr>
              <a:t>Benefits</a:t>
            </a:r>
            <a:endParaRPr lang="en-US" sz="2200" dirty="0">
              <a:latin typeface="+mj-lt"/>
            </a:endParaRPr>
          </a:p>
          <a:p>
            <a:r>
              <a:rPr lang="en-US" sz="2200" dirty="0">
                <a:latin typeface="+mj-lt"/>
              </a:rPr>
              <a:t>On-boarding of even banks using non-standard connections and formats</a:t>
            </a:r>
          </a:p>
          <a:p>
            <a:r>
              <a:rPr lang="en-US" sz="2200" dirty="0">
                <a:latin typeface="+mj-lt"/>
              </a:rPr>
              <a:t>Automation of manual processes</a:t>
            </a:r>
          </a:p>
          <a:p>
            <a:r>
              <a:rPr lang="en-US" sz="2200" dirty="0">
                <a:latin typeface="+mj-lt"/>
              </a:rPr>
              <a:t>Faster transaction processing, communication, and reconciliation</a:t>
            </a:r>
          </a:p>
          <a:p>
            <a:r>
              <a:rPr lang="en-US" sz="2200" dirty="0">
                <a:latin typeface="+mj-lt"/>
              </a:rPr>
              <a:t>Bank connectivity integrates seamlessly with TMS</a:t>
            </a:r>
          </a:p>
          <a:p>
            <a:endParaRPr lang="en-US" sz="2400" dirty="0">
              <a:latin typeface="+mj-lt"/>
            </a:endParaRPr>
          </a:p>
          <a:p>
            <a:endParaRPr lang="en-US" dirty="0"/>
          </a:p>
        </p:txBody>
      </p:sp>
      <p:sp>
        <p:nvSpPr>
          <p:cNvPr id="13" name="Rectangle 12">
            <a:extLst>
              <a:ext uri="{FF2B5EF4-FFF2-40B4-BE49-F238E27FC236}">
                <a16:creationId xmlns:a16="http://schemas.microsoft.com/office/drawing/2014/main" id="{FF42ADCB-07AF-7543-8423-F84AAC97495F}"/>
              </a:ext>
            </a:extLst>
          </p:cNvPr>
          <p:cNvSpPr/>
          <p:nvPr/>
        </p:nvSpPr>
        <p:spPr>
          <a:xfrm>
            <a:off x="0" y="609201"/>
            <a:ext cx="8339328" cy="3966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B4A6B6-9616-0A47-9021-95415C9FB153}"/>
              </a:ext>
            </a:extLst>
          </p:cNvPr>
          <p:cNvSpPr/>
          <p:nvPr/>
        </p:nvSpPr>
        <p:spPr>
          <a:xfrm>
            <a:off x="451104" y="180937"/>
            <a:ext cx="11253216" cy="1077218"/>
          </a:xfrm>
          <a:prstGeom prst="rect">
            <a:avLst/>
          </a:prstGeom>
        </p:spPr>
        <p:txBody>
          <a:bodyPr wrap="square">
            <a:spAutoFit/>
          </a:bodyPr>
          <a:lstStyle/>
          <a:p>
            <a:r>
              <a:rPr lang="en-US" sz="3200" dirty="0">
                <a:solidFill>
                  <a:schemeClr val="bg1"/>
                </a:solidFill>
                <a:effectLst/>
                <a:latin typeface="+mj-lt"/>
              </a:rPr>
              <a:t>Case Study: Separate TMS + Bank Connectivity </a:t>
            </a:r>
            <a:endParaRPr lang="en-US" sz="3200" dirty="0">
              <a:solidFill>
                <a:schemeClr val="bg1"/>
              </a:solidFill>
              <a:latin typeface="+mj-lt"/>
            </a:endParaRPr>
          </a:p>
          <a:p>
            <a:endParaRPr lang="en-US" sz="3200" dirty="0">
              <a:effectLst/>
              <a:latin typeface="Helvetica" pitchFamily="2" charset="0"/>
            </a:endParaRPr>
          </a:p>
        </p:txBody>
      </p:sp>
    </p:spTree>
    <p:extLst>
      <p:ext uri="{BB962C8B-B14F-4D97-AF65-F5344CB8AC3E}">
        <p14:creationId xmlns:p14="http://schemas.microsoft.com/office/powerpoint/2010/main" val="427939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F8C64C-543B-DC44-A2AA-246BA58B1056}"/>
              </a:ext>
            </a:extLst>
          </p:cNvPr>
          <p:cNvSpPr>
            <a:spLocks noGrp="1"/>
          </p:cNvSpPr>
          <p:nvPr>
            <p:ph idx="1"/>
          </p:nvPr>
        </p:nvSpPr>
        <p:spPr/>
        <p:txBody>
          <a:bodyPr>
            <a:normAutofit fontScale="85000" lnSpcReduction="20000"/>
          </a:bodyPr>
          <a:lstStyle/>
          <a:p>
            <a:pPr>
              <a:spcAft>
                <a:spcPts val="600"/>
              </a:spcAft>
            </a:pPr>
            <a:r>
              <a:rPr lang="en-US" b="1" dirty="0">
                <a:latin typeface="+mj-lt"/>
              </a:rPr>
              <a:t>Review current banking landscape</a:t>
            </a:r>
            <a:r>
              <a:rPr lang="en-US" dirty="0">
                <a:latin typeface="+mj-lt"/>
              </a:rPr>
              <a:t>: Define core banks and decide on services required of each particular bank in scope</a:t>
            </a:r>
          </a:p>
          <a:p>
            <a:pPr>
              <a:spcAft>
                <a:spcPts val="600"/>
              </a:spcAft>
            </a:pPr>
            <a:r>
              <a:rPr lang="en-US" b="1" dirty="0">
                <a:latin typeface="+mj-lt"/>
              </a:rPr>
              <a:t>Review internal processes: </a:t>
            </a:r>
            <a:r>
              <a:rPr lang="en-US" dirty="0">
                <a:latin typeface="+mj-lt"/>
              </a:rPr>
              <a:t>Current effort for cash management processes, requirements for a real-time environment, pro/con for a TMS/ERP, level of security with current processes, required internal IT resources for current setup</a:t>
            </a:r>
            <a:endParaRPr lang="en-US" b="1" dirty="0">
              <a:latin typeface="+mj-lt"/>
            </a:endParaRPr>
          </a:p>
          <a:p>
            <a:pPr>
              <a:spcAft>
                <a:spcPts val="600"/>
              </a:spcAft>
            </a:pPr>
            <a:r>
              <a:rPr lang="en-US" b="1" dirty="0">
                <a:latin typeface="+mj-lt"/>
              </a:rPr>
              <a:t>Review current interaction with banks: </a:t>
            </a:r>
            <a:r>
              <a:rPr lang="en-US" dirty="0">
                <a:latin typeface="+mj-lt"/>
              </a:rPr>
              <a:t>still using proprietary banking portals, quality of TMS/ERP in place, connections to banks?</a:t>
            </a:r>
          </a:p>
          <a:p>
            <a:pPr>
              <a:spcAft>
                <a:spcPts val="600"/>
              </a:spcAft>
            </a:pPr>
            <a:r>
              <a:rPr lang="en-US" b="1" dirty="0">
                <a:latin typeface="+mj-lt"/>
              </a:rPr>
              <a:t>TMS/ERP connection:</a:t>
            </a:r>
            <a:r>
              <a:rPr lang="en-US" dirty="0">
                <a:latin typeface="+mj-lt"/>
              </a:rPr>
              <a:t> Analyze current connectivity solution in place. Are all banks connected or do you have certain banks out of reach?</a:t>
            </a:r>
          </a:p>
          <a:p>
            <a:pPr>
              <a:spcAft>
                <a:spcPts val="600"/>
              </a:spcAft>
            </a:pPr>
            <a:r>
              <a:rPr lang="en-US" b="1" dirty="0">
                <a:latin typeface="+mj-lt"/>
              </a:rPr>
              <a:t>Flexibility/portability:</a:t>
            </a:r>
            <a:r>
              <a:rPr lang="en-US" dirty="0">
                <a:latin typeface="+mj-lt"/>
              </a:rPr>
              <a:t> Define your required and preferred level of flexibility to exchange existing banks, TMS/ERP vendors and/or connectivity provider and their individual services provided and future roadmap</a:t>
            </a:r>
            <a:endParaRPr lang="en-US" sz="3200" dirty="0">
              <a:latin typeface="+mj-lt"/>
            </a:endParaRPr>
          </a:p>
          <a:p>
            <a:endParaRPr lang="en-US" dirty="0">
              <a:latin typeface="+mj-lt"/>
            </a:endParaRPr>
          </a:p>
          <a:p>
            <a:endParaRPr lang="en-US" dirty="0">
              <a:latin typeface="+mj-lt"/>
            </a:endParaRPr>
          </a:p>
        </p:txBody>
      </p:sp>
      <p:sp>
        <p:nvSpPr>
          <p:cNvPr id="3" name="Title 2">
            <a:extLst>
              <a:ext uri="{FF2B5EF4-FFF2-40B4-BE49-F238E27FC236}">
                <a16:creationId xmlns:a16="http://schemas.microsoft.com/office/drawing/2014/main" id="{A5C20083-27E6-9F44-AA13-CD248CF54FF5}"/>
              </a:ext>
            </a:extLst>
          </p:cNvPr>
          <p:cNvSpPr>
            <a:spLocks noGrp="1"/>
          </p:cNvSpPr>
          <p:nvPr>
            <p:ph type="title"/>
          </p:nvPr>
        </p:nvSpPr>
        <p:spPr>
          <a:xfrm>
            <a:off x="609599" y="1143000"/>
            <a:ext cx="11450855" cy="1066800"/>
          </a:xfrm>
        </p:spPr>
        <p:txBody>
          <a:bodyPr>
            <a:normAutofit/>
          </a:bodyPr>
          <a:lstStyle/>
          <a:p>
            <a:r>
              <a:rPr lang="en-US" dirty="0"/>
              <a:t>Where to start your journey?</a:t>
            </a:r>
          </a:p>
        </p:txBody>
      </p:sp>
      <p:sp>
        <p:nvSpPr>
          <p:cNvPr id="4" name="Slide Number Placeholder 3">
            <a:extLst>
              <a:ext uri="{FF2B5EF4-FFF2-40B4-BE49-F238E27FC236}">
                <a16:creationId xmlns:a16="http://schemas.microsoft.com/office/drawing/2014/main" id="{E4E2C352-6571-F841-B99A-AEB4220E75C2}"/>
              </a:ext>
            </a:extLst>
          </p:cNvPr>
          <p:cNvSpPr>
            <a:spLocks noGrp="1"/>
          </p:cNvSpPr>
          <p:nvPr>
            <p:ph type="sldNum" sz="quarter" idx="4"/>
          </p:nvPr>
        </p:nvSpPr>
        <p:spPr/>
        <p:txBody>
          <a:bodyPr/>
          <a:lstStyle/>
          <a:p>
            <a:r>
              <a:rPr lang="en-US"/>
              <a:t>Page | </a:t>
            </a:r>
            <a:fld id="{401CF334-2D5C-4859-84A6-CA7E6E43FAEB}" type="slidenum">
              <a:rPr lang="en-US" smtClean="0"/>
              <a:pPr/>
              <a:t>28</a:t>
            </a:fld>
            <a:endParaRPr lang="en-US" dirty="0"/>
          </a:p>
        </p:txBody>
      </p:sp>
    </p:spTree>
    <p:extLst>
      <p:ext uri="{BB962C8B-B14F-4D97-AF65-F5344CB8AC3E}">
        <p14:creationId xmlns:p14="http://schemas.microsoft.com/office/powerpoint/2010/main" val="3479421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latin typeface="+mj-lt"/>
              </a:rPr>
              <a:t>Live </a:t>
            </a:r>
            <a:r>
              <a:rPr lang="de-CH" dirty="0" err="1">
                <a:latin typeface="+mj-lt"/>
              </a:rPr>
              <a:t>demo</a:t>
            </a:r>
            <a:r>
              <a:rPr lang="de-CH" dirty="0">
                <a:latin typeface="+mj-lt"/>
              </a:rPr>
              <a:t> </a:t>
            </a:r>
            <a:r>
              <a:rPr lang="de-CH" dirty="0" err="1">
                <a:latin typeface="+mj-lt"/>
              </a:rPr>
              <a:t>of</a:t>
            </a:r>
            <a:r>
              <a:rPr lang="de-CH" dirty="0">
                <a:latin typeface="+mj-lt"/>
              </a:rPr>
              <a:t> Fides Multibanking Suite</a:t>
            </a:r>
          </a:p>
        </p:txBody>
      </p:sp>
      <p:sp>
        <p:nvSpPr>
          <p:cNvPr id="3" name="Titel 2"/>
          <p:cNvSpPr>
            <a:spLocks noGrp="1"/>
          </p:cNvSpPr>
          <p:nvPr>
            <p:ph type="title"/>
          </p:nvPr>
        </p:nvSpPr>
        <p:spPr/>
        <p:txBody>
          <a:bodyPr>
            <a:normAutofit/>
          </a:bodyPr>
          <a:lstStyle/>
          <a:p>
            <a:r>
              <a:rPr lang="de-CH" dirty="0" err="1"/>
              <a:t>Possible</a:t>
            </a:r>
            <a:r>
              <a:rPr lang="de-CH" dirty="0"/>
              <a:t> </a:t>
            </a:r>
            <a:r>
              <a:rPr lang="de-CH" dirty="0" err="1"/>
              <a:t>starting</a:t>
            </a:r>
            <a:r>
              <a:rPr lang="de-CH" dirty="0"/>
              <a:t> </a:t>
            </a:r>
            <a:r>
              <a:rPr lang="de-CH" dirty="0" err="1"/>
              <a:t>point</a:t>
            </a:r>
            <a:r>
              <a:rPr lang="de-CH" dirty="0"/>
              <a:t> </a:t>
            </a:r>
            <a:r>
              <a:rPr lang="de-CH" dirty="0" err="1"/>
              <a:t>to</a:t>
            </a:r>
            <a:r>
              <a:rPr lang="de-CH" dirty="0"/>
              <a:t> </a:t>
            </a:r>
            <a:r>
              <a:rPr lang="de-CH" dirty="0" err="1"/>
              <a:t>automate</a:t>
            </a:r>
            <a:r>
              <a:rPr lang="de-CH" dirty="0"/>
              <a:t> </a:t>
            </a:r>
            <a:r>
              <a:rPr lang="de-CH" dirty="0" err="1"/>
              <a:t>and</a:t>
            </a:r>
            <a:r>
              <a:rPr lang="de-CH" dirty="0"/>
              <a:t> </a:t>
            </a:r>
            <a:r>
              <a:rPr lang="de-CH" dirty="0" err="1"/>
              <a:t>digitize</a:t>
            </a:r>
            <a:endParaRPr lang="de-CH" dirty="0"/>
          </a:p>
        </p:txBody>
      </p:sp>
      <p:sp>
        <p:nvSpPr>
          <p:cNvPr id="4" name="Foliennummernplatzhalter 3"/>
          <p:cNvSpPr>
            <a:spLocks noGrp="1"/>
          </p:cNvSpPr>
          <p:nvPr>
            <p:ph type="sldNum" sz="quarter" idx="4"/>
          </p:nvPr>
        </p:nvSpPr>
        <p:spPr/>
        <p:txBody>
          <a:bodyPr/>
          <a:lstStyle/>
          <a:p>
            <a:r>
              <a:rPr lang="en-US"/>
              <a:t>Page | </a:t>
            </a:r>
            <a:fld id="{401CF334-2D5C-4859-84A6-CA7E6E43FAEB}" type="slidenum">
              <a:rPr lang="en-US" smtClean="0"/>
              <a:pPr/>
              <a:t>29</a:t>
            </a:fld>
            <a:endParaRPr lang="en-US" dirty="0"/>
          </a:p>
        </p:txBody>
      </p:sp>
      <p:pic>
        <p:nvPicPr>
          <p:cNvPr id="5" name="Grafik 4"/>
          <p:cNvPicPr>
            <a:picLocks noChangeAspect="1"/>
          </p:cNvPicPr>
          <p:nvPr/>
        </p:nvPicPr>
        <p:blipFill>
          <a:blip r:embed="rId2"/>
          <a:stretch>
            <a:fillRect/>
          </a:stretch>
        </p:blipFill>
        <p:spPr>
          <a:xfrm>
            <a:off x="84328" y="3271520"/>
            <a:ext cx="6363636" cy="3147383"/>
          </a:xfrm>
          <a:prstGeom prst="rect">
            <a:avLst/>
          </a:prstGeom>
        </p:spPr>
      </p:pic>
      <p:pic>
        <p:nvPicPr>
          <p:cNvPr id="6" name="Grafik 5"/>
          <p:cNvPicPr>
            <a:picLocks noChangeAspect="1"/>
          </p:cNvPicPr>
          <p:nvPr/>
        </p:nvPicPr>
        <p:blipFill>
          <a:blip r:embed="rId3"/>
          <a:stretch>
            <a:fillRect/>
          </a:stretch>
        </p:blipFill>
        <p:spPr>
          <a:xfrm>
            <a:off x="4901949" y="2714755"/>
            <a:ext cx="7010651" cy="3238817"/>
          </a:xfrm>
          <a:prstGeom prst="rect">
            <a:avLst/>
          </a:prstGeom>
        </p:spPr>
      </p:pic>
    </p:spTree>
    <p:extLst>
      <p:ext uri="{BB962C8B-B14F-4D97-AF65-F5344CB8AC3E}">
        <p14:creationId xmlns:p14="http://schemas.microsoft.com/office/powerpoint/2010/main" val="3436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9009BC-BB93-4B9E-902E-1059B066618C}"/>
              </a:ext>
            </a:extLst>
          </p:cNvPr>
          <p:cNvSpPr>
            <a:spLocks noGrp="1"/>
          </p:cNvSpPr>
          <p:nvPr>
            <p:ph idx="1"/>
          </p:nvPr>
        </p:nvSpPr>
        <p:spPr>
          <a:xfrm>
            <a:off x="609600" y="1938867"/>
            <a:ext cx="10972800" cy="4325112"/>
          </a:xfrm>
        </p:spPr>
        <p:txBody>
          <a:bodyPr>
            <a:normAutofit/>
          </a:bodyPr>
          <a:lstStyle/>
          <a:p>
            <a:pPr lvl="0"/>
            <a:r>
              <a:rPr lang="en-US" dirty="0">
                <a:latin typeface="+mj-lt"/>
              </a:rPr>
              <a:t>Introduction</a:t>
            </a:r>
          </a:p>
          <a:p>
            <a:r>
              <a:rPr lang="en-US" dirty="0">
                <a:latin typeface="+mj-lt"/>
              </a:rPr>
              <a:t>Common treasury pain points</a:t>
            </a:r>
          </a:p>
          <a:p>
            <a:r>
              <a:rPr lang="en-US" dirty="0">
                <a:latin typeface="+mj-lt"/>
              </a:rPr>
              <a:t>Bank connectivity solutions overview</a:t>
            </a:r>
          </a:p>
          <a:p>
            <a:pPr lvl="0"/>
            <a:r>
              <a:rPr lang="en-US" dirty="0">
                <a:latin typeface="+mj-lt"/>
              </a:rPr>
              <a:t>The value proposition of a bank connectivity solution</a:t>
            </a:r>
          </a:p>
          <a:p>
            <a:pPr lvl="0"/>
            <a:r>
              <a:rPr lang="en-US" dirty="0">
                <a:latin typeface="+mj-lt"/>
              </a:rPr>
              <a:t>Case studies</a:t>
            </a:r>
          </a:p>
          <a:p>
            <a:pPr lvl="0"/>
            <a:r>
              <a:rPr lang="en-US" dirty="0">
                <a:latin typeface="+mj-lt"/>
              </a:rPr>
              <a:t>Where to start your journey?</a:t>
            </a:r>
          </a:p>
          <a:p>
            <a:endParaRPr lang="en-US" dirty="0">
              <a:latin typeface="+mj-lt"/>
            </a:endParaRPr>
          </a:p>
        </p:txBody>
      </p:sp>
      <p:sp>
        <p:nvSpPr>
          <p:cNvPr id="3" name="Title 2">
            <a:extLst>
              <a:ext uri="{FF2B5EF4-FFF2-40B4-BE49-F238E27FC236}">
                <a16:creationId xmlns:a16="http://schemas.microsoft.com/office/drawing/2014/main" id="{EF0017B3-F894-430A-AD38-69FF8B49733A}"/>
              </a:ext>
            </a:extLst>
          </p:cNvPr>
          <p:cNvSpPr>
            <a:spLocks noGrp="1"/>
          </p:cNvSpPr>
          <p:nvPr>
            <p:ph type="title"/>
          </p:nvPr>
        </p:nvSpPr>
        <p:spPr>
          <a:xfrm>
            <a:off x="609600" y="872067"/>
            <a:ext cx="10972800" cy="1066800"/>
          </a:xfrm>
        </p:spPr>
        <p:txBody>
          <a:bodyPr/>
          <a:lstStyle/>
          <a:p>
            <a:r>
              <a:rPr lang="en-US" dirty="0"/>
              <a:t>Agenda</a:t>
            </a:r>
          </a:p>
        </p:txBody>
      </p:sp>
      <p:sp>
        <p:nvSpPr>
          <p:cNvPr id="5" name="Slide Number Placeholder 4"/>
          <p:cNvSpPr>
            <a:spLocks noGrp="1"/>
          </p:cNvSpPr>
          <p:nvPr>
            <p:ph type="sldNum" sz="quarter" idx="4"/>
          </p:nvPr>
        </p:nvSpPr>
        <p:spPr/>
        <p:txBody>
          <a:bodyPr/>
          <a:lstStyle/>
          <a:p>
            <a:r>
              <a:rPr lang="en-US" dirty="0"/>
              <a:t>Page | </a:t>
            </a:r>
            <a:fld id="{401CF334-2D5C-4859-84A6-CA7E6E43FAEB}" type="slidenum">
              <a:rPr lang="en-US" smtClean="0"/>
              <a:pPr/>
              <a:t>3</a:t>
            </a:fld>
            <a:endParaRPr lang="en-US" dirty="0"/>
          </a:p>
        </p:txBody>
      </p:sp>
    </p:spTree>
    <p:extLst>
      <p:ext uri="{BB962C8B-B14F-4D97-AF65-F5344CB8AC3E}">
        <p14:creationId xmlns:p14="http://schemas.microsoft.com/office/powerpoint/2010/main" val="2134192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4" name="Rectangle 3"/>
          <p:cNvSpPr/>
          <p:nvPr/>
        </p:nvSpPr>
        <p:spPr>
          <a:xfrm>
            <a:off x="-18815" y="286326"/>
            <a:ext cx="8252116" cy="657167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p:cNvSpPr txBox="1">
            <a:spLocks/>
          </p:cNvSpPr>
          <p:nvPr/>
        </p:nvSpPr>
        <p:spPr>
          <a:xfrm>
            <a:off x="73891" y="356756"/>
            <a:ext cx="7130473" cy="1281545"/>
          </a:xfrm>
          <a:prstGeom prst="rect">
            <a:avLst/>
          </a:prstGeom>
        </p:spPr>
        <p:txBody>
          <a:bodyPr vert="horz" anchor="ct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Does it make sense to be a SWIFT member?</a:t>
            </a:r>
          </a:p>
        </p:txBody>
      </p:sp>
      <p:sp>
        <p:nvSpPr>
          <p:cNvPr id="6" name="Rectangle 5"/>
          <p:cNvSpPr/>
          <p:nvPr/>
        </p:nvSpPr>
        <p:spPr>
          <a:xfrm>
            <a:off x="-18815" y="0"/>
            <a:ext cx="12210814"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6875" algn="ctr">
              <a:buNone/>
            </a:pPr>
            <a:r>
              <a:rPr lang="en-US" sz="7200" dirty="0">
                <a:solidFill>
                  <a:schemeClr val="bg1"/>
                </a:solidFill>
                <a:latin typeface="+mj-lt"/>
              </a:rPr>
              <a:t>Q &amp; A</a:t>
            </a:r>
          </a:p>
          <a:p>
            <a:pPr marL="396875" algn="ctr">
              <a:buNone/>
            </a:pPr>
            <a:endParaRPr lang="en-US" sz="4000" dirty="0">
              <a:solidFill>
                <a:schemeClr val="bg1"/>
              </a:solidFill>
              <a:latin typeface="+mj-lt"/>
            </a:endParaRPr>
          </a:p>
        </p:txBody>
      </p:sp>
      <p:sp>
        <p:nvSpPr>
          <p:cNvPr id="7" name="Slide Number Placeholder 6">
            <a:extLst>
              <a:ext uri="{FF2B5EF4-FFF2-40B4-BE49-F238E27FC236}">
                <a16:creationId xmlns:a16="http://schemas.microsoft.com/office/drawing/2014/main" id="{B6538F09-CF82-4E75-83D0-0673089A4278}"/>
              </a:ext>
            </a:extLst>
          </p:cNvPr>
          <p:cNvSpPr>
            <a:spLocks noGrp="1"/>
          </p:cNvSpPr>
          <p:nvPr>
            <p:ph type="sldNum" sz="quarter" idx="4"/>
          </p:nvPr>
        </p:nvSpPr>
        <p:spPr>
          <a:xfrm>
            <a:off x="0" y="6464623"/>
            <a:ext cx="1016000" cy="365760"/>
          </a:xfrm>
        </p:spPr>
        <p:txBody>
          <a:bodyPr/>
          <a:lstStyle/>
          <a:p>
            <a:fld id="{401CF334-2D5C-4859-84A6-CA7E6E43FAEB}" type="slidenum">
              <a:rPr lang="en-US" smtClean="0"/>
              <a:pPr/>
              <a:t>30</a:t>
            </a:fld>
            <a:endParaRPr lang="en-US" dirty="0"/>
          </a:p>
        </p:txBody>
      </p:sp>
    </p:spTree>
    <p:extLst>
      <p:ext uri="{BB962C8B-B14F-4D97-AF65-F5344CB8AC3E}">
        <p14:creationId xmlns:p14="http://schemas.microsoft.com/office/powerpoint/2010/main" val="3343394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538F09-CF82-4E75-83D0-0673089A4278}"/>
              </a:ext>
            </a:extLst>
          </p:cNvPr>
          <p:cNvSpPr>
            <a:spLocks noGrp="1"/>
          </p:cNvSpPr>
          <p:nvPr>
            <p:ph type="sldNum" sz="quarter" idx="4"/>
          </p:nvPr>
        </p:nvSpPr>
        <p:spPr/>
        <p:txBody>
          <a:bodyPr/>
          <a:lstStyle/>
          <a:p>
            <a:fld id="{401CF334-2D5C-4859-84A6-CA7E6E43FAEB}" type="slidenum">
              <a:rPr lang="en-US" smtClean="0"/>
              <a:pPr/>
              <a:t>31</a:t>
            </a:fld>
            <a:endParaRPr lang="en-US" dirty="0"/>
          </a:p>
        </p:txBody>
      </p:sp>
      <p:sp>
        <p:nvSpPr>
          <p:cNvPr id="4" name="Rectangle 3"/>
          <p:cNvSpPr/>
          <p:nvPr/>
        </p:nvSpPr>
        <p:spPr>
          <a:xfrm>
            <a:off x="-18815" y="286326"/>
            <a:ext cx="8252116" cy="6571674"/>
          </a:xfrm>
          <a:prstGeom prst="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2"/>
          <p:cNvSpPr txBox="1">
            <a:spLocks/>
          </p:cNvSpPr>
          <p:nvPr/>
        </p:nvSpPr>
        <p:spPr>
          <a:xfrm>
            <a:off x="73891" y="356756"/>
            <a:ext cx="7130473" cy="1281545"/>
          </a:xfrm>
          <a:prstGeom prst="rect">
            <a:avLst/>
          </a:prstGeom>
        </p:spPr>
        <p:txBody>
          <a:bodyPr vert="horz" anchor="ct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Does it make sense to be a SWIFT member?</a:t>
            </a:r>
          </a:p>
        </p:txBody>
      </p:sp>
      <p:sp>
        <p:nvSpPr>
          <p:cNvPr id="6" name="Rectangle 5"/>
          <p:cNvSpPr/>
          <p:nvPr/>
        </p:nvSpPr>
        <p:spPr>
          <a:xfrm>
            <a:off x="-18815" y="0"/>
            <a:ext cx="12210814"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96875" algn="ctr">
              <a:buNone/>
            </a:pPr>
            <a:endParaRPr lang="en-US" sz="4000" dirty="0">
              <a:solidFill>
                <a:schemeClr val="tx2"/>
              </a:solidFill>
              <a:latin typeface="Sailec Thin" panose="00000300000000000000" pitchFamily="50" charset="0"/>
            </a:endParaRPr>
          </a:p>
        </p:txBody>
      </p:sp>
      <p:sp>
        <p:nvSpPr>
          <p:cNvPr id="11" name="TextBox 10">
            <a:extLst>
              <a:ext uri="{FF2B5EF4-FFF2-40B4-BE49-F238E27FC236}">
                <a16:creationId xmlns:a16="http://schemas.microsoft.com/office/drawing/2014/main" id="{08905FD2-0612-0C44-B84F-905E19CA132E}"/>
              </a:ext>
            </a:extLst>
          </p:cNvPr>
          <p:cNvSpPr txBox="1"/>
          <p:nvPr/>
        </p:nvSpPr>
        <p:spPr>
          <a:xfrm>
            <a:off x="1534274" y="4162950"/>
            <a:ext cx="8386805" cy="2323713"/>
          </a:xfrm>
          <a:prstGeom prst="rect">
            <a:avLst/>
          </a:prstGeom>
          <a:noFill/>
        </p:spPr>
        <p:txBody>
          <a:bodyPr wrap="square" rtlCol="0">
            <a:spAutoFit/>
          </a:bodyPr>
          <a:lstStyle/>
          <a:p>
            <a:pPr marL="396875" algn="ctr">
              <a:buNone/>
            </a:pPr>
            <a:endParaRPr lang="en-US" sz="4000" dirty="0">
              <a:solidFill>
                <a:schemeClr val="bg1"/>
              </a:solidFill>
              <a:latin typeface="+mj-lt"/>
            </a:endParaRPr>
          </a:p>
          <a:p>
            <a:pPr marL="396875" algn="ctr">
              <a:spcAft>
                <a:spcPts val="1800"/>
              </a:spcAft>
              <a:buNone/>
            </a:pPr>
            <a:r>
              <a:rPr lang="en-US" sz="3600" b="1" dirty="0">
                <a:latin typeface="Sailec Hairline" pitchFamily="2" charset="77"/>
                <a:hlinkClick r:id="rId3"/>
              </a:rPr>
              <a:t>www.fides-treasury.com</a:t>
            </a:r>
            <a:endParaRPr lang="en-US" sz="3600" b="1" dirty="0">
              <a:latin typeface="Sailec Hairline" pitchFamily="2" charset="77"/>
            </a:endParaRPr>
          </a:p>
          <a:p>
            <a:pPr marL="396875" algn="ctr">
              <a:buNone/>
            </a:pPr>
            <a:r>
              <a:rPr lang="en-US" sz="3600" b="1" dirty="0">
                <a:latin typeface="Sailec Hairline" pitchFamily="2" charset="77"/>
              </a:rPr>
              <a:t>hello@fides.ch</a:t>
            </a:r>
          </a:p>
          <a:p>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1455" y="1897331"/>
            <a:ext cx="5800356" cy="2161036"/>
          </a:xfrm>
          <a:prstGeom prst="rect">
            <a:avLst/>
          </a:prstGeom>
        </p:spPr>
      </p:pic>
    </p:spTree>
    <p:extLst>
      <p:ext uri="{BB962C8B-B14F-4D97-AF65-F5344CB8AC3E}">
        <p14:creationId xmlns:p14="http://schemas.microsoft.com/office/powerpoint/2010/main" val="4132287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idx="1"/>
          </p:nvPr>
        </p:nvSpPr>
        <p:spPr/>
        <p:txBody>
          <a:bodyPr/>
          <a:lstStyle/>
          <a:p>
            <a:endParaRPr lang="de-CH"/>
          </a:p>
        </p:txBody>
      </p:sp>
      <p:sp>
        <p:nvSpPr>
          <p:cNvPr id="3" name="Titel 2"/>
          <p:cNvSpPr>
            <a:spLocks noGrp="1"/>
          </p:cNvSpPr>
          <p:nvPr>
            <p:ph type="title"/>
          </p:nvPr>
        </p:nvSpPr>
        <p:spPr/>
        <p:txBody>
          <a:bodyPr/>
          <a:lstStyle/>
          <a:p>
            <a:r>
              <a:rPr lang="de-CH" dirty="0"/>
              <a:t>Annex</a:t>
            </a:r>
          </a:p>
        </p:txBody>
      </p:sp>
      <p:sp>
        <p:nvSpPr>
          <p:cNvPr id="2" name="Foliennummernplatzhalter 1"/>
          <p:cNvSpPr>
            <a:spLocks noGrp="1"/>
          </p:cNvSpPr>
          <p:nvPr>
            <p:ph type="sldNum" sz="quarter" idx="4"/>
          </p:nvPr>
        </p:nvSpPr>
        <p:spPr/>
        <p:txBody>
          <a:bodyPr/>
          <a:lstStyle/>
          <a:p>
            <a:r>
              <a:rPr lang="en-US"/>
              <a:t>Page | </a:t>
            </a:r>
            <a:fld id="{401CF334-2D5C-4859-84A6-CA7E6E43FAEB}" type="slidenum">
              <a:rPr lang="en-US" smtClean="0"/>
              <a:pPr/>
              <a:t>32</a:t>
            </a:fld>
            <a:endParaRPr lang="en-US" dirty="0"/>
          </a:p>
        </p:txBody>
      </p:sp>
    </p:spTree>
    <p:extLst>
      <p:ext uri="{BB962C8B-B14F-4D97-AF65-F5344CB8AC3E}">
        <p14:creationId xmlns:p14="http://schemas.microsoft.com/office/powerpoint/2010/main" val="156367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88543" y="709954"/>
            <a:ext cx="10972800" cy="1069848"/>
          </a:xfrm>
        </p:spPr>
        <p:txBody>
          <a:bodyPr>
            <a:normAutofit fontScale="90000"/>
          </a:bodyPr>
          <a:lstStyle/>
          <a:p>
            <a:r>
              <a:rPr lang="en-US" dirty="0"/>
              <a:t>Fides</a:t>
            </a:r>
            <a:br>
              <a:rPr lang="en-US" dirty="0"/>
            </a:br>
            <a:r>
              <a:rPr lang="en-US" sz="2700" dirty="0">
                <a:latin typeface="Sailec Thin" panose="00000300000000000000" pitchFamily="50" charset="0"/>
              </a:rPr>
              <a:t>100+ years of connectivity and multi-banking excellence. </a:t>
            </a:r>
            <a:endParaRPr lang="en-US" sz="2000" dirty="0">
              <a:latin typeface="Sailec Thin" panose="00000300000000000000" pitchFamily="50" charset="0"/>
            </a:endParaRPr>
          </a:p>
        </p:txBody>
      </p:sp>
      <p:cxnSp>
        <p:nvCxnSpPr>
          <p:cNvPr id="22" name="Straight Connector 21"/>
          <p:cNvCxnSpPr/>
          <p:nvPr/>
        </p:nvCxnSpPr>
        <p:spPr>
          <a:xfrm>
            <a:off x="720436" y="1714084"/>
            <a:ext cx="9236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2155354-45E5-4DC7-9BB7-5DE40C17A3FC}"/>
              </a:ext>
            </a:extLst>
          </p:cNvPr>
          <p:cNvGrpSpPr/>
          <p:nvPr/>
        </p:nvGrpSpPr>
        <p:grpSpPr>
          <a:xfrm>
            <a:off x="39695" y="2051850"/>
            <a:ext cx="2819682" cy="3297712"/>
            <a:chOff x="39695" y="2051850"/>
            <a:chExt cx="2819682" cy="3297712"/>
          </a:xfrm>
        </p:grpSpPr>
        <p:sp>
          <p:nvSpPr>
            <p:cNvPr id="19" name="TextBox 18"/>
            <p:cNvSpPr txBox="1"/>
            <p:nvPr/>
          </p:nvSpPr>
          <p:spPr>
            <a:xfrm>
              <a:off x="176089" y="2051850"/>
              <a:ext cx="2683288" cy="923330"/>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Scalable multi-banking services since 1985</a:t>
              </a:r>
            </a:p>
            <a:p>
              <a:pPr algn="ctr"/>
              <a:endParaRPr lang="en-US" dirty="0">
                <a:solidFill>
                  <a:srgbClr val="0C1B57"/>
                </a:solidFill>
              </a:endParaRPr>
            </a:p>
          </p:txBody>
        </p:sp>
        <p:sp>
          <p:nvSpPr>
            <p:cNvPr id="20" name="TextBox 19"/>
            <p:cNvSpPr txBox="1"/>
            <p:nvPr/>
          </p:nvSpPr>
          <p:spPr>
            <a:xfrm>
              <a:off x="39695" y="4703231"/>
              <a:ext cx="2684333" cy="646331"/>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Connectivity to 10K banks globally</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43" y="3257603"/>
              <a:ext cx="1540920" cy="1124289"/>
            </a:xfrm>
            <a:prstGeom prst="rect">
              <a:avLst/>
            </a:prstGeom>
          </p:spPr>
        </p:pic>
      </p:grpSp>
      <p:grpSp>
        <p:nvGrpSpPr>
          <p:cNvPr id="6" name="Group 5">
            <a:extLst>
              <a:ext uri="{FF2B5EF4-FFF2-40B4-BE49-F238E27FC236}">
                <a16:creationId xmlns:a16="http://schemas.microsoft.com/office/drawing/2014/main" id="{C9970559-2C14-4F02-8654-10950B747085}"/>
              </a:ext>
            </a:extLst>
          </p:cNvPr>
          <p:cNvGrpSpPr/>
          <p:nvPr/>
        </p:nvGrpSpPr>
        <p:grpSpPr>
          <a:xfrm>
            <a:off x="2805239" y="2051918"/>
            <a:ext cx="3560321" cy="3837334"/>
            <a:chOff x="2805239" y="2051918"/>
            <a:chExt cx="3560321" cy="3837334"/>
          </a:xfrm>
        </p:grpSpPr>
        <p:cxnSp>
          <p:nvCxnSpPr>
            <p:cNvPr id="29" name="Straight Connector 28"/>
            <p:cNvCxnSpPr/>
            <p:nvPr/>
          </p:nvCxnSpPr>
          <p:spPr>
            <a:xfrm>
              <a:off x="3153166" y="2932060"/>
              <a:ext cx="0" cy="1687398"/>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805239" y="4688925"/>
              <a:ext cx="3560321" cy="1200327"/>
            </a:xfrm>
            <a:prstGeom prst="rect">
              <a:avLst/>
            </a:prstGeom>
            <a:noFill/>
          </p:spPr>
          <p:txBody>
            <a:bodyPr wrap="square" lIns="91438" tIns="45719" rIns="91438" bIns="45719" rtlCol="0">
              <a:spAutoFit/>
            </a:bodyPr>
            <a:lstStyle/>
            <a:p>
              <a:pPr algn="ctr"/>
              <a:r>
                <a:rPr lang="en-US" dirty="0">
                  <a:solidFill>
                    <a:srgbClr val="0C1B57"/>
                  </a:solidFill>
                  <a:latin typeface="Sailec Thin" panose="00000300000000000000" pitchFamily="50" charset="0"/>
                </a:rPr>
                <a:t>$5.5 Trillion+ in </a:t>
              </a:r>
            </a:p>
            <a:p>
              <a:pPr algn="ctr"/>
              <a:r>
                <a:rPr lang="en-US" dirty="0">
                  <a:solidFill>
                    <a:srgbClr val="0C1B57"/>
                  </a:solidFill>
                  <a:latin typeface="Sailec Thin" panose="00000300000000000000" pitchFamily="50" charset="0"/>
                </a:rPr>
                <a:t>payments </a:t>
              </a:r>
            </a:p>
            <a:p>
              <a:pPr algn="ctr"/>
              <a:r>
                <a:rPr lang="en-US" dirty="0">
                  <a:solidFill>
                    <a:srgbClr val="0C1B57"/>
                  </a:solidFill>
                  <a:latin typeface="Sailec Thin" panose="00000300000000000000" pitchFamily="50" charset="0"/>
                </a:rPr>
                <a:t>processed annually</a:t>
              </a:r>
            </a:p>
            <a:p>
              <a:pPr algn="ctr"/>
              <a:endParaRPr lang="en-US" dirty="0">
                <a:solidFill>
                  <a:srgbClr val="0C1B57"/>
                </a:solidFill>
              </a:endParaRPr>
            </a:p>
          </p:txBody>
        </p:sp>
        <p:pic>
          <p:nvPicPr>
            <p:cNvPr id="34" name="Picture 7" descr="https://www.fides.ch/wp-content/uploads/2017/01/swift-service-bureau.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4134" y="3283421"/>
              <a:ext cx="1141861" cy="107181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320716" y="2051918"/>
              <a:ext cx="2521819" cy="923330"/>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Audited by KPMG, SWIFT, Credit Suisse</a:t>
              </a:r>
            </a:p>
            <a:p>
              <a:pPr algn="ctr"/>
              <a:endParaRPr lang="en-US" dirty="0">
                <a:solidFill>
                  <a:srgbClr val="0C1B57"/>
                </a:solidFill>
              </a:endParaRPr>
            </a:p>
          </p:txBody>
        </p:sp>
      </p:grpSp>
      <p:sp>
        <p:nvSpPr>
          <p:cNvPr id="5" name="Slide Number Placeholder 4"/>
          <p:cNvSpPr>
            <a:spLocks noGrp="1"/>
          </p:cNvSpPr>
          <p:nvPr>
            <p:ph type="sldNum" sz="quarter" idx="4"/>
          </p:nvPr>
        </p:nvSpPr>
        <p:spPr/>
        <p:txBody>
          <a:bodyPr/>
          <a:lstStyle/>
          <a:p>
            <a:r>
              <a:rPr lang="en-US"/>
              <a:t>Page | </a:t>
            </a:r>
            <a:fld id="{401CF334-2D5C-4859-84A6-CA7E6E43FAEB}" type="slidenum">
              <a:rPr lang="en-US" smtClean="0"/>
              <a:pPr/>
              <a:t>33</a:t>
            </a:fld>
            <a:endParaRPr lang="en-US" dirty="0"/>
          </a:p>
        </p:txBody>
      </p:sp>
      <p:cxnSp>
        <p:nvCxnSpPr>
          <p:cNvPr id="31" name="Straight Connector 30"/>
          <p:cNvCxnSpPr/>
          <p:nvPr/>
        </p:nvCxnSpPr>
        <p:spPr>
          <a:xfrm>
            <a:off x="6016881" y="2932060"/>
            <a:ext cx="0" cy="1687398"/>
          </a:xfrm>
          <a:prstGeom prst="line">
            <a:avLst/>
          </a:prstGeom>
          <a:ln w="3175"/>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E963CC11-65D6-124D-A7F8-B7D3C15F077C}"/>
              </a:ext>
            </a:extLst>
          </p:cNvPr>
          <p:cNvGrpSpPr/>
          <p:nvPr/>
        </p:nvGrpSpPr>
        <p:grpSpPr>
          <a:xfrm>
            <a:off x="6146754" y="2051689"/>
            <a:ext cx="2523562" cy="4126911"/>
            <a:chOff x="6146754" y="2051689"/>
            <a:chExt cx="2523562" cy="4126911"/>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2993" y="3246906"/>
              <a:ext cx="1792901" cy="1011728"/>
            </a:xfrm>
            <a:prstGeom prst="rect">
              <a:avLst/>
            </a:prstGeom>
          </p:spPr>
        </p:pic>
        <p:sp>
          <p:nvSpPr>
            <p:cNvPr id="25" name="TextBox 24"/>
            <p:cNvSpPr txBox="1"/>
            <p:nvPr/>
          </p:nvSpPr>
          <p:spPr>
            <a:xfrm>
              <a:off x="6228569" y="4701272"/>
              <a:ext cx="2441747" cy="1477328"/>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Including </a:t>
              </a:r>
              <a:r>
                <a:rPr lang="en-US" dirty="0" err="1">
                  <a:solidFill>
                    <a:srgbClr val="0C1B57"/>
                  </a:solidFill>
                  <a:latin typeface="Sailec Thin" panose="00000300000000000000" pitchFamily="50" charset="0"/>
                </a:rPr>
                <a:t>Payoneer</a:t>
              </a:r>
              <a:r>
                <a:rPr lang="en-US" dirty="0">
                  <a:solidFill>
                    <a:srgbClr val="0C1B57"/>
                  </a:solidFill>
                  <a:latin typeface="Sailec Thin" panose="00000300000000000000" pitchFamily="50" charset="0"/>
                </a:rPr>
                <a:t>, Trafigura, NCR, AES, UPS, Volvo Cars and more</a:t>
              </a:r>
            </a:p>
            <a:p>
              <a:pPr algn="ctr"/>
              <a:endParaRPr lang="en-US" dirty="0">
                <a:solidFill>
                  <a:srgbClr val="0C1B57"/>
                </a:solidFill>
              </a:endParaRPr>
            </a:p>
          </p:txBody>
        </p:sp>
        <p:sp>
          <p:nvSpPr>
            <p:cNvPr id="26" name="TextBox 25">
              <a:extLst>
                <a:ext uri="{FF2B5EF4-FFF2-40B4-BE49-F238E27FC236}">
                  <a16:creationId xmlns:a16="http://schemas.microsoft.com/office/drawing/2014/main" id="{B4F9E354-E5A0-4A0B-91EC-843E56ADED72}"/>
                </a:ext>
              </a:extLst>
            </p:cNvPr>
            <p:cNvSpPr txBox="1"/>
            <p:nvPr/>
          </p:nvSpPr>
          <p:spPr>
            <a:xfrm>
              <a:off x="6146754" y="2051689"/>
              <a:ext cx="2364771" cy="923330"/>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3,000+  clients worldwide</a:t>
              </a:r>
            </a:p>
            <a:p>
              <a:pPr algn="ctr"/>
              <a:endParaRPr lang="en-US" dirty="0">
                <a:solidFill>
                  <a:srgbClr val="0C1B57"/>
                </a:solidFill>
              </a:endParaRPr>
            </a:p>
          </p:txBody>
        </p:sp>
      </p:grpSp>
      <p:grpSp>
        <p:nvGrpSpPr>
          <p:cNvPr id="9" name="Group 8">
            <a:extLst>
              <a:ext uri="{FF2B5EF4-FFF2-40B4-BE49-F238E27FC236}">
                <a16:creationId xmlns:a16="http://schemas.microsoft.com/office/drawing/2014/main" id="{881180E8-5262-455E-8C11-BCA9C981747B}"/>
              </a:ext>
            </a:extLst>
          </p:cNvPr>
          <p:cNvGrpSpPr/>
          <p:nvPr/>
        </p:nvGrpSpPr>
        <p:grpSpPr>
          <a:xfrm>
            <a:off x="8836804" y="2050830"/>
            <a:ext cx="2762868" cy="3573772"/>
            <a:chOff x="8836804" y="2050830"/>
            <a:chExt cx="2762868" cy="3573772"/>
          </a:xfrm>
        </p:grpSpPr>
        <p:cxnSp>
          <p:nvCxnSpPr>
            <p:cNvPr id="30" name="Straight Connector 29"/>
            <p:cNvCxnSpPr/>
            <p:nvPr/>
          </p:nvCxnSpPr>
          <p:spPr>
            <a:xfrm>
              <a:off x="8836804" y="2990501"/>
              <a:ext cx="0" cy="1687398"/>
            </a:xfrm>
            <a:prstGeom prst="line">
              <a:avLst/>
            </a:prstGeom>
            <a:ln w="3175"/>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2323E771-E9AE-4AC0-9FC6-488E08A311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8861" y="3255205"/>
              <a:ext cx="1229683" cy="1084659"/>
            </a:xfrm>
            <a:prstGeom prst="rect">
              <a:avLst/>
            </a:prstGeom>
          </p:spPr>
        </p:pic>
        <p:sp>
          <p:nvSpPr>
            <p:cNvPr id="36" name="TextBox 35">
              <a:extLst>
                <a:ext uri="{FF2B5EF4-FFF2-40B4-BE49-F238E27FC236}">
                  <a16:creationId xmlns:a16="http://schemas.microsoft.com/office/drawing/2014/main" id="{73E47F96-F843-47BD-914B-29C870B92890}"/>
                </a:ext>
              </a:extLst>
            </p:cNvPr>
            <p:cNvSpPr txBox="1"/>
            <p:nvPr/>
          </p:nvSpPr>
          <p:spPr>
            <a:xfrm>
              <a:off x="8915339" y="4701272"/>
              <a:ext cx="2684333" cy="923330"/>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The only true Hybrid Service Bureau</a:t>
              </a:r>
            </a:p>
            <a:p>
              <a:pPr algn="ctr"/>
              <a:endParaRPr lang="en-US" dirty="0">
                <a:solidFill>
                  <a:srgbClr val="0C1B57"/>
                </a:solidFill>
              </a:endParaRPr>
            </a:p>
          </p:txBody>
        </p:sp>
        <p:sp>
          <p:nvSpPr>
            <p:cNvPr id="37" name="TextBox 36">
              <a:extLst>
                <a:ext uri="{FF2B5EF4-FFF2-40B4-BE49-F238E27FC236}">
                  <a16:creationId xmlns:a16="http://schemas.microsoft.com/office/drawing/2014/main" id="{2AFD1DAC-ACF1-4B70-A41A-3F0AFA7B5685}"/>
                </a:ext>
              </a:extLst>
            </p:cNvPr>
            <p:cNvSpPr txBox="1"/>
            <p:nvPr/>
          </p:nvSpPr>
          <p:spPr>
            <a:xfrm>
              <a:off x="8995828" y="2050830"/>
              <a:ext cx="2537416" cy="1200329"/>
            </a:xfrm>
            <a:prstGeom prst="rect">
              <a:avLst/>
            </a:prstGeom>
            <a:noFill/>
          </p:spPr>
          <p:txBody>
            <a:bodyPr wrap="square" rtlCol="0">
              <a:spAutoFit/>
            </a:bodyPr>
            <a:lstStyle/>
            <a:p>
              <a:pPr algn="ctr"/>
              <a:r>
                <a:rPr lang="en-US" dirty="0">
                  <a:solidFill>
                    <a:srgbClr val="0C1B57"/>
                  </a:solidFill>
                  <a:latin typeface="Sailec Thin" panose="00000300000000000000" pitchFamily="50" charset="0"/>
                </a:rPr>
                <a:t>Messages from 170+ countries reconciled daily</a:t>
              </a:r>
            </a:p>
            <a:p>
              <a:pPr algn="ctr"/>
              <a:endParaRPr lang="en-US" dirty="0">
                <a:solidFill>
                  <a:srgbClr val="0C1B57"/>
                </a:solidFill>
              </a:endParaRPr>
            </a:p>
          </p:txBody>
        </p:sp>
      </p:grpSp>
    </p:spTree>
    <p:extLst>
      <p:ext uri="{BB962C8B-B14F-4D97-AF65-F5344CB8AC3E}">
        <p14:creationId xmlns:p14="http://schemas.microsoft.com/office/powerpoint/2010/main" val="992357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606FE2-732A-ED4E-908D-FA7CDC216B3F}"/>
              </a:ext>
            </a:extLst>
          </p:cNvPr>
          <p:cNvSpPr>
            <a:spLocks noGrp="1"/>
          </p:cNvSpPr>
          <p:nvPr>
            <p:ph idx="1"/>
          </p:nvPr>
        </p:nvSpPr>
        <p:spPr>
          <a:xfrm>
            <a:off x="609600" y="2532888"/>
            <a:ext cx="10972800" cy="3635437"/>
          </a:xfrm>
        </p:spPr>
        <p:txBody>
          <a:bodyPr/>
          <a:lstStyle/>
          <a:p>
            <a:r>
              <a:rPr lang="en-US" dirty="0">
                <a:latin typeface="+mj-lt"/>
              </a:rPr>
              <a:t>Cash visibility &amp; cash management</a:t>
            </a:r>
          </a:p>
          <a:p>
            <a:r>
              <a:rPr lang="en-US" dirty="0">
                <a:latin typeface="+mj-lt"/>
              </a:rPr>
              <a:t>Operational risk</a:t>
            </a:r>
          </a:p>
          <a:p>
            <a:r>
              <a:rPr lang="en-US" dirty="0">
                <a:latin typeface="+mj-lt"/>
              </a:rPr>
              <a:t>Security and compliance</a:t>
            </a:r>
          </a:p>
          <a:p>
            <a:r>
              <a:rPr lang="en-US" dirty="0">
                <a:latin typeface="+mj-lt"/>
              </a:rPr>
              <a:t>Decentralized systems</a:t>
            </a:r>
          </a:p>
          <a:p>
            <a:r>
              <a:rPr lang="en-US" dirty="0">
                <a:latin typeface="+mj-lt"/>
              </a:rPr>
              <a:t>Time-consuming manual processes</a:t>
            </a:r>
          </a:p>
          <a:p>
            <a:pPr marL="109728" indent="0">
              <a:buNone/>
            </a:pPr>
            <a:endParaRPr lang="en-US" dirty="0"/>
          </a:p>
        </p:txBody>
      </p:sp>
      <p:sp>
        <p:nvSpPr>
          <p:cNvPr id="3" name="Title 2">
            <a:extLst>
              <a:ext uri="{FF2B5EF4-FFF2-40B4-BE49-F238E27FC236}">
                <a16:creationId xmlns:a16="http://schemas.microsoft.com/office/drawing/2014/main" id="{5C6F8706-B810-7743-B663-07F945AF3D9D}"/>
              </a:ext>
            </a:extLst>
          </p:cNvPr>
          <p:cNvSpPr>
            <a:spLocks noGrp="1"/>
          </p:cNvSpPr>
          <p:nvPr>
            <p:ph type="title"/>
          </p:nvPr>
        </p:nvSpPr>
        <p:spPr/>
        <p:txBody>
          <a:bodyPr>
            <a:normAutofit/>
          </a:bodyPr>
          <a:lstStyle/>
          <a:p>
            <a:r>
              <a:rPr lang="en-US" dirty="0"/>
              <a:t>Common treasury pain points</a:t>
            </a:r>
          </a:p>
        </p:txBody>
      </p:sp>
      <p:sp>
        <p:nvSpPr>
          <p:cNvPr id="4" name="Slide Number Placeholder 3">
            <a:extLst>
              <a:ext uri="{FF2B5EF4-FFF2-40B4-BE49-F238E27FC236}">
                <a16:creationId xmlns:a16="http://schemas.microsoft.com/office/drawing/2014/main" id="{D7ACEB0D-1738-3440-AC91-5811BC25B87D}"/>
              </a:ext>
            </a:extLst>
          </p:cNvPr>
          <p:cNvSpPr>
            <a:spLocks noGrp="1"/>
          </p:cNvSpPr>
          <p:nvPr>
            <p:ph type="sldNum" sz="quarter" idx="4"/>
          </p:nvPr>
        </p:nvSpPr>
        <p:spPr/>
        <p:txBody>
          <a:bodyPr/>
          <a:lstStyle/>
          <a:p>
            <a:r>
              <a:rPr lang="en-US"/>
              <a:t>Page | </a:t>
            </a:r>
            <a:fld id="{401CF334-2D5C-4859-84A6-CA7E6E43FAEB}" type="slidenum">
              <a:rPr lang="en-US" smtClean="0"/>
              <a:pPr/>
              <a:t>4</a:t>
            </a:fld>
            <a:endParaRPr lang="en-US" dirty="0"/>
          </a:p>
        </p:txBody>
      </p:sp>
    </p:spTree>
    <p:extLst>
      <p:ext uri="{BB962C8B-B14F-4D97-AF65-F5344CB8AC3E}">
        <p14:creationId xmlns:p14="http://schemas.microsoft.com/office/powerpoint/2010/main" val="916535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repeatCount="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1000"/>
                                        <p:tgtEl>
                                          <p:spTgt spid="2">
                                            <p:txEl>
                                              <p:pRg st="0" end="0"/>
                                            </p:txEl>
                                          </p:spTgt>
                                        </p:tgtEl>
                                        <p:attrNameLst>
                                          <p:attrName>ppt_x</p:attrName>
                                        </p:attrNameLst>
                                      </p:cBhvr>
                                      <p:tavLst>
                                        <p:tav tm="0">
                                          <p:val>
                                            <p:strVal val="#ppt_x-#ppt_w*1.125000"/>
                                          </p:val>
                                        </p:tav>
                                        <p:tav tm="100000">
                                          <p:val>
                                            <p:strVal val="#ppt_x"/>
                                          </p:val>
                                        </p:tav>
                                      </p:tavLst>
                                    </p:anim>
                                    <p:animEffect transition="in" filter="wipe(right)">
                                      <p:cBhvr>
                                        <p:cTn id="8" dur="10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repeatCount="0"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1000"/>
                                        <p:tgtEl>
                                          <p:spTgt spid="2">
                                            <p:txEl>
                                              <p:pRg st="1" end="1"/>
                                            </p:txEl>
                                          </p:spTgt>
                                        </p:tgtEl>
                                        <p:attrNameLst>
                                          <p:attrName>ppt_x</p:attrName>
                                        </p:attrNameLst>
                                      </p:cBhvr>
                                      <p:tavLst>
                                        <p:tav tm="0">
                                          <p:val>
                                            <p:strVal val="#ppt_x-#ppt_w*1.125000"/>
                                          </p:val>
                                        </p:tav>
                                        <p:tav tm="100000">
                                          <p:val>
                                            <p:strVal val="#ppt_x"/>
                                          </p:val>
                                        </p:tav>
                                      </p:tavLst>
                                    </p:anim>
                                    <p:animEffect transition="in" filter="wipe(right)">
                                      <p:cBhvr>
                                        <p:cTn id="14" dur="1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repeatCount="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1000"/>
                                        <p:tgtEl>
                                          <p:spTgt spid="2">
                                            <p:txEl>
                                              <p:pRg st="2" end="2"/>
                                            </p:txEl>
                                          </p:spTgt>
                                        </p:tgtEl>
                                        <p:attrNameLst>
                                          <p:attrName>ppt_x</p:attrName>
                                        </p:attrNameLst>
                                      </p:cBhvr>
                                      <p:tavLst>
                                        <p:tav tm="0">
                                          <p:val>
                                            <p:strVal val="#ppt_x-#ppt_w*1.125000"/>
                                          </p:val>
                                        </p:tav>
                                        <p:tav tm="100000">
                                          <p:val>
                                            <p:strVal val="#ppt_x"/>
                                          </p:val>
                                        </p:tav>
                                      </p:tavLst>
                                    </p:anim>
                                    <p:animEffect transition="in" filter="wipe(right)">
                                      <p:cBhvr>
                                        <p:cTn id="20" dur="10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repeatCount="0"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1000"/>
                                        <p:tgtEl>
                                          <p:spTgt spid="2">
                                            <p:txEl>
                                              <p:pRg st="3" end="3"/>
                                            </p:txEl>
                                          </p:spTgt>
                                        </p:tgtEl>
                                        <p:attrNameLst>
                                          <p:attrName>ppt_x</p:attrName>
                                        </p:attrNameLst>
                                      </p:cBhvr>
                                      <p:tavLst>
                                        <p:tav tm="0">
                                          <p:val>
                                            <p:strVal val="#ppt_x-#ppt_w*1.125000"/>
                                          </p:val>
                                        </p:tav>
                                        <p:tav tm="100000">
                                          <p:val>
                                            <p:strVal val="#ppt_x"/>
                                          </p:val>
                                        </p:tav>
                                      </p:tavLst>
                                    </p:anim>
                                    <p:animEffect transition="in" filter="wipe(right)">
                                      <p:cBhvr>
                                        <p:cTn id="26" dur="10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repeatCount="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1000"/>
                                        <p:tgtEl>
                                          <p:spTgt spid="2">
                                            <p:txEl>
                                              <p:pRg st="4" end="4"/>
                                            </p:txEl>
                                          </p:spTgt>
                                        </p:tgtEl>
                                        <p:attrNameLst>
                                          <p:attrName>ppt_x</p:attrName>
                                        </p:attrNameLst>
                                      </p:cBhvr>
                                      <p:tavLst>
                                        <p:tav tm="0">
                                          <p:val>
                                            <p:strVal val="#ppt_x-#ppt_w*1.125000"/>
                                          </p:val>
                                        </p:tav>
                                        <p:tav tm="100000">
                                          <p:val>
                                            <p:strVal val="#ppt_x"/>
                                          </p:val>
                                        </p:tav>
                                      </p:tavLst>
                                    </p:anim>
                                    <p:animEffect transition="in" filter="wipe(right)">
                                      <p:cBhvr>
                                        <p:cTn id="32"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6F8706-B810-7743-B663-07F945AF3D9D}"/>
              </a:ext>
            </a:extLst>
          </p:cNvPr>
          <p:cNvSpPr>
            <a:spLocks noGrp="1"/>
          </p:cNvSpPr>
          <p:nvPr>
            <p:ph type="title"/>
          </p:nvPr>
        </p:nvSpPr>
        <p:spPr/>
        <p:txBody>
          <a:bodyPr>
            <a:normAutofit fontScale="90000"/>
          </a:bodyPr>
          <a:lstStyle/>
          <a:p>
            <a:r>
              <a:rPr lang="en-US" sz="4400" dirty="0"/>
              <a:t>Corporate &amp; TMS market</a:t>
            </a:r>
            <a:br>
              <a:rPr lang="en-US" dirty="0"/>
            </a:br>
            <a:r>
              <a:rPr lang="en-US" sz="3100" dirty="0">
                <a:solidFill>
                  <a:schemeClr val="bg1">
                    <a:lumMod val="50000"/>
                  </a:schemeClr>
                </a:solidFill>
                <a:cs typeface="Arial" panose="020B0604020202020204" pitchFamily="34" charset="0"/>
              </a:rPr>
              <a:t>Treasury technology – by the data</a:t>
            </a:r>
            <a:endParaRPr lang="en-US" sz="3100" dirty="0"/>
          </a:p>
        </p:txBody>
      </p:sp>
      <p:sp>
        <p:nvSpPr>
          <p:cNvPr id="4" name="Slide Number Placeholder 3">
            <a:extLst>
              <a:ext uri="{FF2B5EF4-FFF2-40B4-BE49-F238E27FC236}">
                <a16:creationId xmlns:a16="http://schemas.microsoft.com/office/drawing/2014/main" id="{D7ACEB0D-1738-3440-AC91-5811BC25B87D}"/>
              </a:ext>
            </a:extLst>
          </p:cNvPr>
          <p:cNvSpPr>
            <a:spLocks noGrp="1"/>
          </p:cNvSpPr>
          <p:nvPr>
            <p:ph type="sldNum" sz="quarter" idx="4"/>
          </p:nvPr>
        </p:nvSpPr>
        <p:spPr/>
        <p:txBody>
          <a:bodyPr/>
          <a:lstStyle/>
          <a:p>
            <a:r>
              <a:rPr lang="en-US"/>
              <a:t>Page | </a:t>
            </a:r>
            <a:fld id="{401CF334-2D5C-4859-84A6-CA7E6E43FAEB}" type="slidenum">
              <a:rPr lang="en-US" smtClean="0"/>
              <a:pPr/>
              <a:t>5</a:t>
            </a:fld>
            <a:endParaRPr lang="en-US" dirty="0"/>
          </a:p>
        </p:txBody>
      </p:sp>
      <p:sp>
        <p:nvSpPr>
          <p:cNvPr id="8" name="Footer Placeholder 5">
            <a:extLst>
              <a:ext uri="{FF2B5EF4-FFF2-40B4-BE49-F238E27FC236}">
                <a16:creationId xmlns:a16="http://schemas.microsoft.com/office/drawing/2014/main" id="{2BC7887B-2F6C-F748-8B93-C59A75500CBF}"/>
              </a:ext>
            </a:extLst>
          </p:cNvPr>
          <p:cNvSpPr txBox="1">
            <a:spLocks/>
          </p:cNvSpPr>
          <p:nvPr/>
        </p:nvSpPr>
        <p:spPr>
          <a:xfrm>
            <a:off x="3369420" y="6547873"/>
            <a:ext cx="5485412" cy="23679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dirty="0">
                <a:latin typeface="+mj-lt"/>
                <a:cs typeface="Arial" panose="020B0604020202020204" pitchFamily="34" charset="0"/>
              </a:rPr>
              <a:t>Source: Strategic Treasurer Treasury &amp; Risk Management Systems Report 2018</a:t>
            </a:r>
          </a:p>
        </p:txBody>
      </p:sp>
      <p:pic>
        <p:nvPicPr>
          <p:cNvPr id="6" name="Picture 5">
            <a:extLst>
              <a:ext uri="{FF2B5EF4-FFF2-40B4-BE49-F238E27FC236}">
                <a16:creationId xmlns:a16="http://schemas.microsoft.com/office/drawing/2014/main" id="{45B5033C-639F-8B44-A7DB-9643113B8595}"/>
              </a:ext>
            </a:extLst>
          </p:cNvPr>
          <p:cNvPicPr>
            <a:picLocks noChangeAspect="1"/>
          </p:cNvPicPr>
          <p:nvPr/>
        </p:nvPicPr>
        <p:blipFill>
          <a:blip r:embed="rId3"/>
          <a:stretch>
            <a:fillRect/>
          </a:stretch>
        </p:blipFill>
        <p:spPr>
          <a:xfrm>
            <a:off x="354418" y="2530549"/>
            <a:ext cx="5647579" cy="2776883"/>
          </a:xfrm>
          <a:prstGeom prst="rect">
            <a:avLst/>
          </a:prstGeom>
        </p:spPr>
      </p:pic>
      <p:pic>
        <p:nvPicPr>
          <p:cNvPr id="9" name="Picture 8">
            <a:extLst>
              <a:ext uri="{FF2B5EF4-FFF2-40B4-BE49-F238E27FC236}">
                <a16:creationId xmlns:a16="http://schemas.microsoft.com/office/drawing/2014/main" id="{2E6D3657-6F08-7843-BD81-052B800DF833}"/>
              </a:ext>
            </a:extLst>
          </p:cNvPr>
          <p:cNvPicPr>
            <a:picLocks noChangeAspect="1"/>
          </p:cNvPicPr>
          <p:nvPr/>
        </p:nvPicPr>
        <p:blipFill>
          <a:blip r:embed="rId4"/>
          <a:stretch>
            <a:fillRect/>
          </a:stretch>
        </p:blipFill>
        <p:spPr>
          <a:xfrm>
            <a:off x="6257179" y="2526049"/>
            <a:ext cx="5547296" cy="2659084"/>
          </a:xfrm>
          <a:prstGeom prst="rect">
            <a:avLst/>
          </a:prstGeom>
        </p:spPr>
      </p:pic>
      <p:sp>
        <p:nvSpPr>
          <p:cNvPr id="2" name="Rectangle 1">
            <a:extLst>
              <a:ext uri="{FF2B5EF4-FFF2-40B4-BE49-F238E27FC236}">
                <a16:creationId xmlns:a16="http://schemas.microsoft.com/office/drawing/2014/main" id="{05D89F62-3CA8-2542-A8F9-177512EDC35E}"/>
              </a:ext>
            </a:extLst>
          </p:cNvPr>
          <p:cNvSpPr/>
          <p:nvPr/>
        </p:nvSpPr>
        <p:spPr>
          <a:xfrm>
            <a:off x="354418" y="2360428"/>
            <a:ext cx="5647579" cy="3211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8D566A-D3A4-6347-BDA8-C2E044B6AC3B}"/>
              </a:ext>
            </a:extLst>
          </p:cNvPr>
          <p:cNvSpPr/>
          <p:nvPr/>
        </p:nvSpPr>
        <p:spPr>
          <a:xfrm>
            <a:off x="6257179" y="2360428"/>
            <a:ext cx="5647579" cy="3211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1420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Who </a:t>
            </a:r>
            <a:r>
              <a:rPr lang="de-CH" dirty="0" err="1"/>
              <a:t>of</a:t>
            </a:r>
            <a:r>
              <a:rPr lang="de-CH" dirty="0"/>
              <a:t> </a:t>
            </a:r>
            <a:r>
              <a:rPr lang="de-CH" dirty="0" err="1"/>
              <a:t>you</a:t>
            </a:r>
            <a:r>
              <a:rPr lang="de-CH" dirty="0"/>
              <a:t> </a:t>
            </a:r>
            <a:r>
              <a:rPr lang="de-CH" dirty="0" err="1"/>
              <a:t>is</a:t>
            </a:r>
            <a:r>
              <a:rPr lang="de-CH" dirty="0"/>
              <a:t> still </a:t>
            </a:r>
            <a:r>
              <a:rPr lang="de-CH" dirty="0" err="1"/>
              <a:t>using</a:t>
            </a:r>
            <a:r>
              <a:rPr lang="de-CH" dirty="0"/>
              <a:t> </a:t>
            </a:r>
            <a:r>
              <a:rPr lang="de-CH" dirty="0" err="1"/>
              <a:t>bank</a:t>
            </a:r>
            <a:r>
              <a:rPr lang="de-CH" dirty="0"/>
              <a:t> </a:t>
            </a:r>
            <a:r>
              <a:rPr lang="de-CH" dirty="0" err="1"/>
              <a:t>proprietary</a:t>
            </a:r>
            <a:r>
              <a:rPr lang="de-CH" dirty="0"/>
              <a:t> </a:t>
            </a:r>
            <a:r>
              <a:rPr lang="de-CH" dirty="0" err="1"/>
              <a:t>portals</a:t>
            </a:r>
            <a:r>
              <a:rPr lang="de-CH" dirty="0"/>
              <a:t> (e-banking)?</a:t>
            </a:r>
          </a:p>
          <a:p>
            <a:r>
              <a:rPr lang="de-CH" dirty="0"/>
              <a:t>Who </a:t>
            </a:r>
            <a:r>
              <a:rPr lang="de-CH" dirty="0" err="1"/>
              <a:t>of</a:t>
            </a:r>
            <a:r>
              <a:rPr lang="de-CH" dirty="0"/>
              <a:t> </a:t>
            </a:r>
            <a:r>
              <a:rPr lang="de-CH" dirty="0" err="1"/>
              <a:t>you</a:t>
            </a:r>
            <a:r>
              <a:rPr lang="de-CH" dirty="0"/>
              <a:t> </a:t>
            </a:r>
            <a:r>
              <a:rPr lang="de-CH" dirty="0" err="1"/>
              <a:t>has</a:t>
            </a:r>
            <a:r>
              <a:rPr lang="de-CH" dirty="0"/>
              <a:t> </a:t>
            </a:r>
            <a:r>
              <a:rPr lang="de-CH" dirty="0" err="1"/>
              <a:t>implemented</a:t>
            </a:r>
            <a:r>
              <a:rPr lang="de-CH" dirty="0"/>
              <a:t> a TMS </a:t>
            </a:r>
            <a:r>
              <a:rPr lang="de-CH" dirty="0" err="1"/>
              <a:t>or</a:t>
            </a:r>
            <a:r>
              <a:rPr lang="de-CH" dirty="0"/>
              <a:t> </a:t>
            </a:r>
            <a:r>
              <a:rPr lang="de-CH" dirty="0" err="1"/>
              <a:t>is</a:t>
            </a:r>
            <a:r>
              <a:rPr lang="de-CH" dirty="0"/>
              <a:t> in </a:t>
            </a:r>
            <a:r>
              <a:rPr lang="de-CH" dirty="0" err="1"/>
              <a:t>the</a:t>
            </a:r>
            <a:r>
              <a:rPr lang="de-CH" dirty="0"/>
              <a:t> </a:t>
            </a:r>
            <a:r>
              <a:rPr lang="de-CH" dirty="0" err="1"/>
              <a:t>process</a:t>
            </a:r>
            <a:r>
              <a:rPr lang="de-CH" dirty="0"/>
              <a:t>?</a:t>
            </a:r>
          </a:p>
          <a:p>
            <a:r>
              <a:rPr lang="de-CH" dirty="0"/>
              <a:t>Who </a:t>
            </a:r>
            <a:r>
              <a:rPr lang="de-CH" dirty="0" err="1"/>
              <a:t>of</a:t>
            </a:r>
            <a:r>
              <a:rPr lang="de-CH" dirty="0"/>
              <a:t> </a:t>
            </a:r>
            <a:r>
              <a:rPr lang="de-CH" dirty="0" err="1"/>
              <a:t>you</a:t>
            </a:r>
            <a:r>
              <a:rPr lang="de-CH" dirty="0"/>
              <a:t> </a:t>
            </a:r>
            <a:r>
              <a:rPr lang="de-CH" dirty="0" err="1"/>
              <a:t>is</a:t>
            </a:r>
            <a:r>
              <a:rPr lang="de-CH" dirty="0"/>
              <a:t> </a:t>
            </a:r>
            <a:r>
              <a:rPr lang="de-CH" dirty="0" err="1"/>
              <a:t>connecting</a:t>
            </a:r>
            <a:r>
              <a:rPr lang="de-CH" dirty="0"/>
              <a:t> </a:t>
            </a:r>
            <a:r>
              <a:rPr lang="de-CH" dirty="0" err="1"/>
              <a:t>to</a:t>
            </a:r>
            <a:r>
              <a:rPr lang="de-CH" dirty="0"/>
              <a:t> </a:t>
            </a:r>
            <a:r>
              <a:rPr lang="de-CH" dirty="0" err="1"/>
              <a:t>some</a:t>
            </a:r>
            <a:r>
              <a:rPr lang="de-CH" dirty="0"/>
              <a:t> </a:t>
            </a:r>
            <a:r>
              <a:rPr lang="de-CH" dirty="0" err="1"/>
              <a:t>banks</a:t>
            </a:r>
            <a:r>
              <a:rPr lang="de-CH" dirty="0"/>
              <a:t> via </a:t>
            </a:r>
            <a:r>
              <a:rPr lang="de-CH" dirty="0" err="1"/>
              <a:t>API’s</a:t>
            </a:r>
            <a:r>
              <a:rPr lang="de-CH" dirty="0"/>
              <a:t>?</a:t>
            </a:r>
          </a:p>
          <a:p>
            <a:r>
              <a:rPr lang="de-CH" dirty="0"/>
              <a:t>Who </a:t>
            </a:r>
            <a:r>
              <a:rPr lang="de-CH" dirty="0" err="1"/>
              <a:t>can</a:t>
            </a:r>
            <a:r>
              <a:rPr lang="de-CH" dirty="0"/>
              <a:t> </a:t>
            </a:r>
            <a:r>
              <a:rPr lang="de-CH" dirty="0" err="1"/>
              <a:t>connect</a:t>
            </a:r>
            <a:r>
              <a:rPr lang="de-CH" dirty="0"/>
              <a:t> all </a:t>
            </a:r>
            <a:r>
              <a:rPr lang="de-CH" dirty="0" err="1"/>
              <a:t>his</a:t>
            </a:r>
            <a:r>
              <a:rPr lang="de-CH" dirty="0"/>
              <a:t> </a:t>
            </a:r>
            <a:r>
              <a:rPr lang="de-CH" dirty="0" err="1"/>
              <a:t>banks</a:t>
            </a:r>
            <a:r>
              <a:rPr lang="de-CH" dirty="0"/>
              <a:t> via </a:t>
            </a:r>
            <a:r>
              <a:rPr lang="de-CH" dirty="0" err="1"/>
              <a:t>API’s</a:t>
            </a:r>
            <a:r>
              <a:rPr lang="de-CH" dirty="0"/>
              <a:t>? </a:t>
            </a:r>
          </a:p>
        </p:txBody>
      </p:sp>
      <p:sp>
        <p:nvSpPr>
          <p:cNvPr id="3" name="Titel 2"/>
          <p:cNvSpPr>
            <a:spLocks noGrp="1"/>
          </p:cNvSpPr>
          <p:nvPr>
            <p:ph type="title"/>
          </p:nvPr>
        </p:nvSpPr>
        <p:spPr/>
        <p:txBody>
          <a:bodyPr/>
          <a:lstStyle/>
          <a:p>
            <a:r>
              <a:rPr lang="de-CH" dirty="0" err="1"/>
              <a:t>Plenary</a:t>
            </a:r>
            <a:r>
              <a:rPr lang="de-CH" dirty="0"/>
              <a:t> </a:t>
            </a:r>
            <a:r>
              <a:rPr lang="de-CH" dirty="0" err="1"/>
              <a:t>Questions</a:t>
            </a:r>
            <a:endParaRPr lang="de-CH" dirty="0"/>
          </a:p>
        </p:txBody>
      </p:sp>
      <p:sp>
        <p:nvSpPr>
          <p:cNvPr id="4" name="Foliennummernplatzhalter 3"/>
          <p:cNvSpPr>
            <a:spLocks noGrp="1"/>
          </p:cNvSpPr>
          <p:nvPr>
            <p:ph type="sldNum" sz="quarter" idx="4"/>
          </p:nvPr>
        </p:nvSpPr>
        <p:spPr/>
        <p:txBody>
          <a:bodyPr/>
          <a:lstStyle/>
          <a:p>
            <a:r>
              <a:rPr lang="en-US"/>
              <a:t>Page | </a:t>
            </a:r>
            <a:fld id="{401CF334-2D5C-4859-84A6-CA7E6E43FAEB}" type="slidenum">
              <a:rPr lang="en-US" smtClean="0"/>
              <a:pPr/>
              <a:t>6</a:t>
            </a:fld>
            <a:endParaRPr lang="en-US" dirty="0"/>
          </a:p>
        </p:txBody>
      </p:sp>
    </p:spTree>
    <p:extLst>
      <p:ext uri="{BB962C8B-B14F-4D97-AF65-F5344CB8AC3E}">
        <p14:creationId xmlns:p14="http://schemas.microsoft.com/office/powerpoint/2010/main" val="233601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436" y="617197"/>
            <a:ext cx="10972800" cy="1069848"/>
          </a:xfrm>
        </p:spPr>
        <p:txBody>
          <a:bodyPr>
            <a:normAutofit/>
          </a:bodyPr>
          <a:lstStyle/>
          <a:p>
            <a:r>
              <a:rPr lang="en-US" sz="3600" dirty="0"/>
              <a:t>A typical corporate-to-bank landscape</a:t>
            </a:r>
          </a:p>
        </p:txBody>
      </p:sp>
      <p:grpSp>
        <p:nvGrpSpPr>
          <p:cNvPr id="110" name="Group 109"/>
          <p:cNvGrpSpPr/>
          <p:nvPr/>
        </p:nvGrpSpPr>
        <p:grpSpPr>
          <a:xfrm>
            <a:off x="1546179" y="2307348"/>
            <a:ext cx="8462525" cy="4016840"/>
            <a:chOff x="1546179" y="2307348"/>
            <a:chExt cx="8462525" cy="4016840"/>
          </a:xfrm>
        </p:grpSpPr>
        <p:pic>
          <p:nvPicPr>
            <p:cNvPr id="4" name="Picture 3"/>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46179" y="2307348"/>
              <a:ext cx="8462525" cy="4016840"/>
            </a:xfrm>
            <a:prstGeom prst="rect">
              <a:avLst/>
            </a:prstGeom>
          </p:spPr>
        </p:pic>
        <p:grpSp>
          <p:nvGrpSpPr>
            <p:cNvPr id="60" name="Group 59"/>
            <p:cNvGrpSpPr/>
            <p:nvPr/>
          </p:nvGrpSpPr>
          <p:grpSpPr>
            <a:xfrm>
              <a:off x="1765690" y="2443999"/>
              <a:ext cx="7481815" cy="3466832"/>
              <a:chOff x="529907" y="1880581"/>
              <a:chExt cx="7481815" cy="3466832"/>
            </a:xfrm>
          </p:grpSpPr>
          <p:cxnSp>
            <p:nvCxnSpPr>
              <p:cNvPr id="61" name="Straight Connector 60"/>
              <p:cNvCxnSpPr/>
              <p:nvPr/>
            </p:nvCxnSpPr>
            <p:spPr>
              <a:xfrm>
                <a:off x="1772046" y="2376048"/>
                <a:ext cx="2302680" cy="789982"/>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2217507" y="3148397"/>
                <a:ext cx="1773074" cy="176129"/>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206582" y="3542773"/>
                <a:ext cx="2812671" cy="535010"/>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923386" y="3700212"/>
                <a:ext cx="1175277" cy="603413"/>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3637222" y="2528990"/>
                <a:ext cx="517363" cy="436177"/>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3952687" y="3866322"/>
                <a:ext cx="334312" cy="625248"/>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876857" y="3857584"/>
                <a:ext cx="332646" cy="467541"/>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5049985" y="2627198"/>
                <a:ext cx="517270" cy="398660"/>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5127582" y="2464092"/>
                <a:ext cx="2237474" cy="709879"/>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83" idx="6"/>
              </p:cNvCxnSpPr>
              <p:nvPr/>
            </p:nvCxnSpPr>
            <p:spPr>
              <a:xfrm>
                <a:off x="5308619" y="3289792"/>
                <a:ext cx="1500178" cy="64715"/>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127583" y="3613640"/>
                <a:ext cx="1883461" cy="984918"/>
              </a:xfrm>
              <a:prstGeom prst="line">
                <a:avLst/>
              </a:prstGeom>
              <a:ln w="3175">
                <a:solidFill>
                  <a:schemeClr val="bg1">
                    <a:lumMod val="7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5448742" y="1916878"/>
                <a:ext cx="839076" cy="837311"/>
              </a:xfrm>
              <a:prstGeom prst="ellipse">
                <a:avLst/>
              </a:prstGeom>
              <a:solidFill>
                <a:srgbClr val="0C1B57"/>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3" name="Oval 72"/>
              <p:cNvSpPr/>
              <p:nvPr/>
            </p:nvSpPr>
            <p:spPr>
              <a:xfrm>
                <a:off x="3059644" y="1961366"/>
                <a:ext cx="676674" cy="675251"/>
              </a:xfrm>
              <a:prstGeom prst="ellipse">
                <a:avLst/>
              </a:prstGeom>
              <a:solidFill>
                <a:srgbClr val="15319C"/>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4" name="Oval 73"/>
              <p:cNvSpPr/>
              <p:nvPr/>
            </p:nvSpPr>
            <p:spPr>
              <a:xfrm>
                <a:off x="1143747" y="1880581"/>
                <a:ext cx="676674" cy="675251"/>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5" name="Oval 74"/>
              <p:cNvSpPr/>
              <p:nvPr/>
            </p:nvSpPr>
            <p:spPr>
              <a:xfrm>
                <a:off x="1434420" y="2735988"/>
                <a:ext cx="783087" cy="781441"/>
              </a:xfrm>
              <a:prstGeom prst="ellipse">
                <a:avLst/>
              </a:prstGeom>
              <a:solidFill>
                <a:srgbClr val="0C1B57"/>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6" name="Oval 75"/>
              <p:cNvSpPr/>
              <p:nvPr/>
            </p:nvSpPr>
            <p:spPr>
              <a:xfrm>
                <a:off x="529907" y="3807580"/>
                <a:ext cx="676674" cy="675251"/>
              </a:xfrm>
              <a:prstGeom prst="ellipse">
                <a:avLst/>
              </a:prstGeom>
              <a:solidFill>
                <a:srgbClr val="15319C"/>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7" name="Oval 76"/>
              <p:cNvSpPr/>
              <p:nvPr/>
            </p:nvSpPr>
            <p:spPr>
              <a:xfrm>
                <a:off x="3454836" y="4459968"/>
                <a:ext cx="676674" cy="675251"/>
              </a:xfrm>
              <a:prstGeom prst="ellipse">
                <a:avLst/>
              </a:prstGeom>
              <a:solidFill>
                <a:srgbClr val="0C1B57"/>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8" name="Oval 77"/>
              <p:cNvSpPr/>
              <p:nvPr/>
            </p:nvSpPr>
            <p:spPr>
              <a:xfrm>
                <a:off x="2145192" y="4123360"/>
                <a:ext cx="839076" cy="837311"/>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79" name="Oval 78"/>
              <p:cNvSpPr/>
              <p:nvPr/>
            </p:nvSpPr>
            <p:spPr>
              <a:xfrm>
                <a:off x="6807114" y="4510102"/>
                <a:ext cx="839076" cy="837311"/>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80" name="Oval 79"/>
              <p:cNvSpPr/>
              <p:nvPr/>
            </p:nvSpPr>
            <p:spPr>
              <a:xfrm>
                <a:off x="7335048" y="2045848"/>
                <a:ext cx="676674" cy="675251"/>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81" name="Oval 80"/>
              <p:cNvSpPr/>
              <p:nvPr/>
            </p:nvSpPr>
            <p:spPr>
              <a:xfrm>
                <a:off x="6796506" y="2972120"/>
                <a:ext cx="783087" cy="781441"/>
              </a:xfrm>
              <a:prstGeom prst="ellipse">
                <a:avLst/>
              </a:prstGeom>
              <a:solidFill>
                <a:srgbClr val="15319C"/>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82" name="Oval 81"/>
              <p:cNvSpPr/>
              <p:nvPr/>
            </p:nvSpPr>
            <p:spPr>
              <a:xfrm>
                <a:off x="5012307" y="4290589"/>
                <a:ext cx="676674" cy="675251"/>
              </a:xfrm>
              <a:prstGeom prst="ellipse">
                <a:avLst/>
              </a:prstGeom>
              <a:solidFill>
                <a:srgbClr val="056ED5"/>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endParaRPr lang="en-US" sz="900" dirty="0">
                  <a:solidFill>
                    <a:schemeClr val="bg1"/>
                  </a:solidFill>
                  <a:latin typeface="Roboto Light"/>
                  <a:cs typeface="Roboto Light"/>
                </a:endParaRPr>
              </a:p>
            </p:txBody>
          </p:sp>
          <p:sp>
            <p:nvSpPr>
              <p:cNvPr id="83" name="Oval 82"/>
              <p:cNvSpPr/>
              <p:nvPr/>
            </p:nvSpPr>
            <p:spPr>
              <a:xfrm>
                <a:off x="3895903" y="2627198"/>
                <a:ext cx="1412717" cy="1325187"/>
              </a:xfrm>
              <a:prstGeom prst="ellipse">
                <a:avLst/>
              </a:prstGeom>
              <a:solidFill>
                <a:srgbClr val="00B050"/>
              </a:solidFill>
              <a:ln w="31750">
                <a:noFill/>
              </a:ln>
              <a:effectLst/>
            </p:spPr>
            <p:style>
              <a:lnRef idx="1">
                <a:schemeClr val="accent1"/>
              </a:lnRef>
              <a:fillRef idx="3">
                <a:schemeClr val="accent1"/>
              </a:fillRef>
              <a:effectRef idx="2">
                <a:schemeClr val="accent1"/>
              </a:effectRef>
              <a:fontRef idx="minor">
                <a:schemeClr val="lt1"/>
              </a:fontRef>
            </p:style>
            <p:txBody>
              <a:bodyPr lIns="68584" tIns="34292" rIns="68584" bIns="34292" rtlCol="0" anchor="ctr"/>
              <a:lstStyle/>
              <a:p>
                <a:pPr algn="ctr">
                  <a:lnSpc>
                    <a:spcPct val="89000"/>
                  </a:lnSpc>
                </a:pPr>
                <a:r>
                  <a:rPr lang="en-US" sz="1400" b="1" dirty="0">
                    <a:solidFill>
                      <a:schemeClr val="bg1"/>
                    </a:solidFill>
                    <a:latin typeface="Roboto Light"/>
                    <a:cs typeface="Roboto Light"/>
                  </a:rPr>
                  <a:t>Global Active Corporate</a:t>
                </a:r>
              </a:p>
            </p:txBody>
          </p:sp>
          <p:sp>
            <p:nvSpPr>
              <p:cNvPr id="84" name="Freeform 24"/>
              <p:cNvSpPr>
                <a:spLocks noEditPoints="1"/>
              </p:cNvSpPr>
              <p:nvPr/>
            </p:nvSpPr>
            <p:spPr bwMode="auto">
              <a:xfrm>
                <a:off x="1648957" y="2950711"/>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85" name="Freeform 24"/>
              <p:cNvSpPr>
                <a:spLocks noEditPoints="1"/>
              </p:cNvSpPr>
              <p:nvPr/>
            </p:nvSpPr>
            <p:spPr bwMode="auto">
              <a:xfrm>
                <a:off x="7011043" y="3166030"/>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86" name="Freeform 24"/>
              <p:cNvSpPr>
                <a:spLocks noEditPoints="1"/>
              </p:cNvSpPr>
              <p:nvPr/>
            </p:nvSpPr>
            <p:spPr bwMode="auto">
              <a:xfrm>
                <a:off x="5695323" y="2133892"/>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87" name="Freeform 24"/>
              <p:cNvSpPr>
                <a:spLocks noEditPoints="1"/>
              </p:cNvSpPr>
              <p:nvPr/>
            </p:nvSpPr>
            <p:spPr bwMode="auto">
              <a:xfrm>
                <a:off x="5167298" y="4443547"/>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88" name="Freeform 24"/>
              <p:cNvSpPr>
                <a:spLocks noEditPoints="1"/>
              </p:cNvSpPr>
              <p:nvPr/>
            </p:nvSpPr>
            <p:spPr bwMode="auto">
              <a:xfrm>
                <a:off x="3616166" y="4598558"/>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89" name="Freeform 24"/>
              <p:cNvSpPr>
                <a:spLocks noEditPoints="1"/>
              </p:cNvSpPr>
              <p:nvPr/>
            </p:nvSpPr>
            <p:spPr bwMode="auto">
              <a:xfrm>
                <a:off x="3220974" y="2133892"/>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90" name="Freeform 24"/>
              <p:cNvSpPr>
                <a:spLocks noEditPoints="1"/>
              </p:cNvSpPr>
              <p:nvPr/>
            </p:nvSpPr>
            <p:spPr bwMode="auto">
              <a:xfrm>
                <a:off x="1305077" y="2045848"/>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91" name="Freeform 24"/>
              <p:cNvSpPr>
                <a:spLocks noEditPoints="1"/>
              </p:cNvSpPr>
              <p:nvPr/>
            </p:nvSpPr>
            <p:spPr bwMode="auto">
              <a:xfrm>
                <a:off x="691238" y="3954092"/>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92" name="Freeform 24"/>
              <p:cNvSpPr>
                <a:spLocks noEditPoints="1"/>
              </p:cNvSpPr>
              <p:nvPr/>
            </p:nvSpPr>
            <p:spPr bwMode="auto">
              <a:xfrm>
                <a:off x="2383969" y="4339732"/>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93" name="Freeform 24"/>
              <p:cNvSpPr>
                <a:spLocks noEditPoints="1"/>
              </p:cNvSpPr>
              <p:nvPr/>
            </p:nvSpPr>
            <p:spPr bwMode="auto">
              <a:xfrm>
                <a:off x="7507225" y="2199955"/>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94" name="Freeform 24"/>
              <p:cNvSpPr>
                <a:spLocks noEditPoints="1"/>
              </p:cNvSpPr>
              <p:nvPr/>
            </p:nvSpPr>
            <p:spPr bwMode="auto">
              <a:xfrm>
                <a:off x="7049645" y="4763658"/>
                <a:ext cx="354013" cy="330200"/>
              </a:xfrm>
              <a:custGeom>
                <a:avLst/>
                <a:gdLst>
                  <a:gd name="T0" fmla="*/ 2147483646 w 77"/>
                  <a:gd name="T1" fmla="*/ 2147483646 h 72"/>
                  <a:gd name="T2" fmla="*/ 2147483646 w 77"/>
                  <a:gd name="T3" fmla="*/ 2147483646 h 72"/>
                  <a:gd name="T4" fmla="*/ 2147483646 w 77"/>
                  <a:gd name="T5" fmla="*/ 2147483646 h 72"/>
                  <a:gd name="T6" fmla="*/ 2147483646 w 77"/>
                  <a:gd name="T7" fmla="*/ 2147483646 h 72"/>
                  <a:gd name="T8" fmla="*/ 2147483646 w 77"/>
                  <a:gd name="T9" fmla="*/ 2147483646 h 72"/>
                  <a:gd name="T10" fmla="*/ 2147483646 w 77"/>
                  <a:gd name="T11" fmla="*/ 2147483646 h 72"/>
                  <a:gd name="T12" fmla="*/ 0 w 77"/>
                  <a:gd name="T13" fmla="*/ 2147483646 h 72"/>
                  <a:gd name="T14" fmla="*/ 0 w 77"/>
                  <a:gd name="T15" fmla="*/ 2147483646 h 72"/>
                  <a:gd name="T16" fmla="*/ 2147483646 w 77"/>
                  <a:gd name="T17" fmla="*/ 0 h 72"/>
                  <a:gd name="T18" fmla="*/ 2147483646 w 77"/>
                  <a:gd name="T19" fmla="*/ 2147483646 h 72"/>
                  <a:gd name="T20" fmla="*/ 2147483646 w 77"/>
                  <a:gd name="T21" fmla="*/ 2147483646 h 72"/>
                  <a:gd name="T22" fmla="*/ 2147483646 w 77"/>
                  <a:gd name="T23" fmla="*/ 2147483646 h 72"/>
                  <a:gd name="T24" fmla="*/ 0 w 77"/>
                  <a:gd name="T25" fmla="*/ 2147483646 h 72"/>
                  <a:gd name="T26" fmla="*/ 0 w 77"/>
                  <a:gd name="T27" fmla="*/ 2147483646 h 72"/>
                  <a:gd name="T28" fmla="*/ 2147483646 w 77"/>
                  <a:gd name="T29" fmla="*/ 2147483646 h 72"/>
                  <a:gd name="T30" fmla="*/ 2147483646 w 77"/>
                  <a:gd name="T31" fmla="*/ 2147483646 h 72"/>
                  <a:gd name="T32" fmla="*/ 2147483646 w 77"/>
                  <a:gd name="T33" fmla="*/ 2147483646 h 72"/>
                  <a:gd name="T34" fmla="*/ 2147483646 w 77"/>
                  <a:gd name="T35" fmla="*/ 2147483646 h 72"/>
                  <a:gd name="T36" fmla="*/ 2147483646 w 77"/>
                  <a:gd name="T37" fmla="*/ 2147483646 h 72"/>
                  <a:gd name="T38" fmla="*/ 2147483646 w 77"/>
                  <a:gd name="T39" fmla="*/ 2147483646 h 72"/>
                  <a:gd name="T40" fmla="*/ 2147483646 w 77"/>
                  <a:gd name="T41" fmla="*/ 2147483646 h 72"/>
                  <a:gd name="T42" fmla="*/ 2147483646 w 77"/>
                  <a:gd name="T43" fmla="*/ 2147483646 h 72"/>
                  <a:gd name="T44" fmla="*/ 2147483646 w 77"/>
                  <a:gd name="T45" fmla="*/ 2147483646 h 72"/>
                  <a:gd name="T46" fmla="*/ 2147483646 w 77"/>
                  <a:gd name="T47" fmla="*/ 2147483646 h 72"/>
                  <a:gd name="T48" fmla="*/ 2147483646 w 77"/>
                  <a:gd name="T49" fmla="*/ 2147483646 h 72"/>
                  <a:gd name="T50" fmla="*/ 2147483646 w 77"/>
                  <a:gd name="T51" fmla="*/ 2147483646 h 72"/>
                  <a:gd name="T52" fmla="*/ 2147483646 w 77"/>
                  <a:gd name="T53" fmla="*/ 2147483646 h 72"/>
                  <a:gd name="T54" fmla="*/ 2147483646 w 77"/>
                  <a:gd name="T55" fmla="*/ 2147483646 h 72"/>
                  <a:gd name="T56" fmla="*/ 2147483646 w 77"/>
                  <a:gd name="T57" fmla="*/ 2147483646 h 72"/>
                  <a:gd name="T58" fmla="*/ 2147483646 w 77"/>
                  <a:gd name="T59" fmla="*/ 2147483646 h 72"/>
                  <a:gd name="T60" fmla="*/ 2147483646 w 77"/>
                  <a:gd name="T61" fmla="*/ 2147483646 h 72"/>
                  <a:gd name="T62" fmla="*/ 2147483646 w 77"/>
                  <a:gd name="T63" fmla="*/ 2147483646 h 72"/>
                  <a:gd name="T64" fmla="*/ 2147483646 w 77"/>
                  <a:gd name="T65" fmla="*/ 2147483646 h 72"/>
                  <a:gd name="T66" fmla="*/ 2147483646 w 77"/>
                  <a:gd name="T67" fmla="*/ 2147483646 h 72"/>
                  <a:gd name="T68" fmla="*/ 2147483646 w 77"/>
                  <a:gd name="T69" fmla="*/ 2147483646 h 72"/>
                  <a:gd name="T70" fmla="*/ 2147483646 w 77"/>
                  <a:gd name="T71" fmla="*/ 2147483646 h 72"/>
                  <a:gd name="T72" fmla="*/ 2147483646 w 77"/>
                  <a:gd name="T73" fmla="*/ 2147483646 h 72"/>
                  <a:gd name="T74" fmla="*/ 2147483646 w 77"/>
                  <a:gd name="T75" fmla="*/ 2147483646 h 72"/>
                  <a:gd name="T76" fmla="*/ 2147483646 w 77"/>
                  <a:gd name="T77" fmla="*/ 2147483646 h 72"/>
                  <a:gd name="T78" fmla="*/ 2147483646 w 77"/>
                  <a:gd name="T79" fmla="*/ 2147483646 h 7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7" h="72">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899" tIns="60950" rIns="121899" bIns="60950"/>
              <a:lstStyle/>
              <a:p>
                <a:endParaRPr lang="de-CH" dirty="0"/>
              </a:p>
            </p:txBody>
          </p:sp>
          <p:sp>
            <p:nvSpPr>
              <p:cNvPr id="95" name="Textfeld 109"/>
              <p:cNvSpPr txBox="1"/>
              <p:nvPr/>
            </p:nvSpPr>
            <p:spPr>
              <a:xfrm>
                <a:off x="2200411" y="2924873"/>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Host-to-Host</a:t>
                </a:r>
              </a:p>
            </p:txBody>
          </p:sp>
          <p:sp>
            <p:nvSpPr>
              <p:cNvPr id="96" name="Textfeld 110"/>
              <p:cNvSpPr txBox="1"/>
              <p:nvPr/>
            </p:nvSpPr>
            <p:spPr>
              <a:xfrm>
                <a:off x="2354095" y="3752350"/>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Fax-Banking</a:t>
                </a:r>
              </a:p>
            </p:txBody>
          </p:sp>
          <p:sp>
            <p:nvSpPr>
              <p:cNvPr id="97" name="Textfeld 111"/>
              <p:cNvSpPr txBox="1"/>
              <p:nvPr/>
            </p:nvSpPr>
            <p:spPr>
              <a:xfrm>
                <a:off x="1668753" y="2235809"/>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SMS TAN</a:t>
                </a:r>
              </a:p>
            </p:txBody>
          </p:sp>
          <p:sp>
            <p:nvSpPr>
              <p:cNvPr id="98" name="Textfeld 113"/>
              <p:cNvSpPr txBox="1"/>
              <p:nvPr/>
            </p:nvSpPr>
            <p:spPr>
              <a:xfrm>
                <a:off x="4541659" y="2423406"/>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EBICS</a:t>
                </a:r>
              </a:p>
            </p:txBody>
          </p:sp>
          <p:sp>
            <p:nvSpPr>
              <p:cNvPr id="99" name="Textfeld 115"/>
              <p:cNvSpPr txBox="1"/>
              <p:nvPr/>
            </p:nvSpPr>
            <p:spPr>
              <a:xfrm>
                <a:off x="5402367" y="3017524"/>
                <a:ext cx="1296144" cy="572657"/>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Security</a:t>
                </a:r>
              </a:p>
              <a:p>
                <a:pPr algn="ctr">
                  <a:lnSpc>
                    <a:spcPct val="150000"/>
                  </a:lnSpc>
                </a:pPr>
                <a:r>
                  <a:rPr lang="de-CH" sz="1100" b="1" dirty="0">
                    <a:solidFill>
                      <a:srgbClr val="002060"/>
                    </a:solidFill>
                    <a:latin typeface="Sailec" pitchFamily="2" charset="77"/>
                  </a:rPr>
                  <a:t>Token</a:t>
                </a:r>
              </a:p>
            </p:txBody>
          </p:sp>
          <p:sp>
            <p:nvSpPr>
              <p:cNvPr id="100" name="Textfeld 113"/>
              <p:cNvSpPr txBox="1"/>
              <p:nvPr/>
            </p:nvSpPr>
            <p:spPr>
              <a:xfrm>
                <a:off x="4754295" y="3870882"/>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SWIFT</a:t>
                </a:r>
              </a:p>
            </p:txBody>
          </p:sp>
          <p:sp>
            <p:nvSpPr>
              <p:cNvPr id="101" name="Textfeld 115"/>
              <p:cNvSpPr txBox="1"/>
              <p:nvPr/>
            </p:nvSpPr>
            <p:spPr>
              <a:xfrm>
                <a:off x="6153903" y="2218206"/>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E-Banking</a:t>
                </a:r>
              </a:p>
            </p:txBody>
          </p:sp>
        </p:grpSp>
      </p:grpSp>
      <p:sp>
        <p:nvSpPr>
          <p:cNvPr id="5" name="Slide Number Placeholder 4"/>
          <p:cNvSpPr>
            <a:spLocks noGrp="1"/>
          </p:cNvSpPr>
          <p:nvPr>
            <p:ph type="sldNum" sz="quarter" idx="4"/>
          </p:nvPr>
        </p:nvSpPr>
        <p:spPr/>
        <p:txBody>
          <a:bodyPr/>
          <a:lstStyle/>
          <a:p>
            <a:r>
              <a:rPr lang="en-US"/>
              <a:t>Page | </a:t>
            </a:r>
            <a:fld id="{401CF334-2D5C-4859-84A6-CA7E6E43FAEB}" type="slidenum">
              <a:rPr lang="en-US" smtClean="0"/>
              <a:pPr/>
              <a:t>7</a:t>
            </a:fld>
            <a:endParaRPr lang="en-US" dirty="0"/>
          </a:p>
        </p:txBody>
      </p:sp>
      <p:cxnSp>
        <p:nvCxnSpPr>
          <p:cNvPr id="50" name="Straight Connector 49">
            <a:extLst>
              <a:ext uri="{FF2B5EF4-FFF2-40B4-BE49-F238E27FC236}">
                <a16:creationId xmlns:a16="http://schemas.microsoft.com/office/drawing/2014/main" id="{D2FCC6AF-DCD2-43EF-A2BC-A9F3E0A02448}"/>
              </a:ext>
            </a:extLst>
          </p:cNvPr>
          <p:cNvCxnSpPr/>
          <p:nvPr/>
        </p:nvCxnSpPr>
        <p:spPr>
          <a:xfrm>
            <a:off x="720436" y="1714084"/>
            <a:ext cx="92363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feld 113"/>
          <p:cNvSpPr txBox="1"/>
          <p:nvPr/>
        </p:nvSpPr>
        <p:spPr>
          <a:xfrm>
            <a:off x="4633763" y="2919068"/>
            <a:ext cx="1296144" cy="318742"/>
          </a:xfrm>
          <a:prstGeom prst="rect">
            <a:avLst/>
          </a:prstGeom>
          <a:noFill/>
        </p:spPr>
        <p:txBody>
          <a:bodyPr wrap="square" lIns="91440" tIns="45720" rIns="91440" bIns="45720" rtlCol="0">
            <a:spAutoFit/>
          </a:bodyPr>
          <a:lstStyle/>
          <a:p>
            <a:pPr algn="ctr">
              <a:lnSpc>
                <a:spcPct val="150000"/>
              </a:lnSpc>
            </a:pPr>
            <a:r>
              <a:rPr lang="de-CH" sz="1100" b="1" dirty="0">
                <a:solidFill>
                  <a:srgbClr val="002060"/>
                </a:solidFill>
                <a:latin typeface="Sailec" pitchFamily="2" charset="77"/>
              </a:rPr>
              <a:t>API</a:t>
            </a:r>
          </a:p>
        </p:txBody>
      </p:sp>
    </p:spTree>
    <p:extLst>
      <p:ext uri="{BB962C8B-B14F-4D97-AF65-F5344CB8AC3E}">
        <p14:creationId xmlns:p14="http://schemas.microsoft.com/office/powerpoint/2010/main" val="1985643382"/>
      </p:ext>
    </p:extLst>
  </p:cSld>
  <p:clrMapOvr>
    <a:masterClrMapping/>
  </p:clrMapOvr>
  <mc:AlternateContent xmlns:mc="http://schemas.openxmlformats.org/markup-compatibility/2006" xmlns:p14="http://schemas.microsoft.com/office/powerpoint/2010/main">
    <mc:Choice Requires="p14">
      <p:transition p14:dur="0" advTm="9427"/>
    </mc:Choice>
    <mc:Fallback xmlns="">
      <p:transition advTm="942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CF83E-9C55-5045-B582-6951E1918687}"/>
              </a:ext>
            </a:extLst>
          </p:cNvPr>
          <p:cNvSpPr>
            <a:spLocks noGrp="1"/>
          </p:cNvSpPr>
          <p:nvPr>
            <p:ph idx="1"/>
          </p:nvPr>
        </p:nvSpPr>
        <p:spPr/>
        <p:txBody>
          <a:bodyPr>
            <a:normAutofit/>
          </a:bodyPr>
          <a:lstStyle/>
          <a:p>
            <a:r>
              <a:rPr lang="en-US" sz="2400" dirty="0">
                <a:latin typeface="+mj-lt"/>
              </a:rPr>
              <a:t>Most commonly used communications protocol globally</a:t>
            </a:r>
          </a:p>
          <a:p>
            <a:r>
              <a:rPr lang="en-US" sz="2400" dirty="0">
                <a:latin typeface="+mj-lt"/>
              </a:rPr>
              <a:t>Multiple connectivity options: </a:t>
            </a:r>
          </a:p>
          <a:p>
            <a:pPr lvl="1"/>
            <a:r>
              <a:rPr lang="en-US" sz="2400" dirty="0">
                <a:latin typeface="+mj-lt"/>
              </a:rPr>
              <a:t>Alliance Messaging Hub (AMH)</a:t>
            </a:r>
          </a:p>
          <a:p>
            <a:pPr lvl="1"/>
            <a:r>
              <a:rPr lang="en-US" sz="2400" dirty="0">
                <a:latin typeface="+mj-lt"/>
              </a:rPr>
              <a:t>Cloud-based Alliance Lite2 and AL Cloud</a:t>
            </a:r>
          </a:p>
          <a:p>
            <a:pPr lvl="1"/>
            <a:r>
              <a:rPr lang="en-US" sz="2400" dirty="0">
                <a:latin typeface="+mj-lt"/>
              </a:rPr>
              <a:t>Service Bureau model (Alliance Access)</a:t>
            </a:r>
          </a:p>
          <a:p>
            <a:r>
              <a:rPr lang="en-US" sz="2400" dirty="0">
                <a:latin typeface="+mj-lt"/>
              </a:rPr>
              <a:t>A bank may be on the SWIFT network, but not part of SWIFT SCORE</a:t>
            </a:r>
          </a:p>
          <a:p>
            <a:endParaRPr lang="en-US" sz="2400" dirty="0">
              <a:latin typeface="+mj-lt"/>
            </a:endParaRPr>
          </a:p>
          <a:p>
            <a:endParaRPr lang="en-US" sz="2400" dirty="0">
              <a:latin typeface="+mj-lt"/>
            </a:endParaRPr>
          </a:p>
        </p:txBody>
      </p:sp>
      <p:sp>
        <p:nvSpPr>
          <p:cNvPr id="3" name="Title 2">
            <a:extLst>
              <a:ext uri="{FF2B5EF4-FFF2-40B4-BE49-F238E27FC236}">
                <a16:creationId xmlns:a16="http://schemas.microsoft.com/office/drawing/2014/main" id="{C3049380-C4F3-1448-A017-F69AF11F5923}"/>
              </a:ext>
            </a:extLst>
          </p:cNvPr>
          <p:cNvSpPr>
            <a:spLocks noGrp="1"/>
          </p:cNvSpPr>
          <p:nvPr>
            <p:ph type="title"/>
          </p:nvPr>
        </p:nvSpPr>
        <p:spPr/>
        <p:txBody>
          <a:bodyPr>
            <a:normAutofit/>
          </a:bodyPr>
          <a:lstStyle/>
          <a:p>
            <a:r>
              <a:rPr lang="en-US" dirty="0"/>
              <a:t>SWIFT</a:t>
            </a:r>
          </a:p>
        </p:txBody>
      </p:sp>
      <p:sp>
        <p:nvSpPr>
          <p:cNvPr id="4" name="Slide Number Placeholder 3">
            <a:extLst>
              <a:ext uri="{FF2B5EF4-FFF2-40B4-BE49-F238E27FC236}">
                <a16:creationId xmlns:a16="http://schemas.microsoft.com/office/drawing/2014/main" id="{E3062BB8-D7B6-B44C-92F7-A3AA2F8A2C04}"/>
              </a:ext>
            </a:extLst>
          </p:cNvPr>
          <p:cNvSpPr>
            <a:spLocks noGrp="1"/>
          </p:cNvSpPr>
          <p:nvPr>
            <p:ph type="sldNum" sz="quarter" idx="4"/>
          </p:nvPr>
        </p:nvSpPr>
        <p:spPr/>
        <p:txBody>
          <a:bodyPr/>
          <a:lstStyle/>
          <a:p>
            <a:r>
              <a:rPr lang="en-US"/>
              <a:t>Page | </a:t>
            </a:r>
            <a:fld id="{401CF334-2D5C-4859-84A6-CA7E6E43FAEB}" type="slidenum">
              <a:rPr lang="en-US" smtClean="0"/>
              <a:pPr/>
              <a:t>8</a:t>
            </a:fld>
            <a:endParaRPr lang="en-US" dirty="0"/>
          </a:p>
        </p:txBody>
      </p:sp>
      <p:sp>
        <p:nvSpPr>
          <p:cNvPr id="5" name="Content Placeholder 1">
            <a:extLst>
              <a:ext uri="{FF2B5EF4-FFF2-40B4-BE49-F238E27FC236}">
                <a16:creationId xmlns:a16="http://schemas.microsoft.com/office/drawing/2014/main" id="{CB15DA79-A416-4241-B6B9-B05AF3E293A0}"/>
              </a:ext>
            </a:extLst>
          </p:cNvPr>
          <p:cNvSpPr txBox="1">
            <a:spLocks/>
          </p:cNvSpPr>
          <p:nvPr/>
        </p:nvSpPr>
        <p:spPr>
          <a:xfrm>
            <a:off x="626872" y="5559367"/>
            <a:ext cx="10972800" cy="859536"/>
          </a:xfrm>
          <a:prstGeom prst="rect">
            <a:avLst/>
          </a:prstGeom>
          <a:ln w="12700">
            <a:noFill/>
          </a:ln>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dirty="0">
                <a:latin typeface="+mj-lt"/>
              </a:rPr>
              <a:t>Best for: Service Bureau model for high volume of banks and accounts, AL2 for smaller setups, AMH large enterprise groups</a:t>
            </a:r>
          </a:p>
        </p:txBody>
      </p:sp>
    </p:spTree>
    <p:extLst>
      <p:ext uri="{BB962C8B-B14F-4D97-AF65-F5344CB8AC3E}">
        <p14:creationId xmlns:p14="http://schemas.microsoft.com/office/powerpoint/2010/main" val="46177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5CF83E-9C55-5045-B582-6951E1918687}"/>
              </a:ext>
            </a:extLst>
          </p:cNvPr>
          <p:cNvSpPr>
            <a:spLocks noGrp="1"/>
          </p:cNvSpPr>
          <p:nvPr>
            <p:ph idx="1"/>
          </p:nvPr>
        </p:nvSpPr>
        <p:spPr>
          <a:xfrm>
            <a:off x="609600" y="2249423"/>
            <a:ext cx="10972800" cy="3163825"/>
          </a:xfrm>
        </p:spPr>
        <p:txBody>
          <a:bodyPr>
            <a:normAutofit/>
          </a:bodyPr>
          <a:lstStyle/>
          <a:p>
            <a:r>
              <a:rPr lang="en-US" sz="2400" dirty="0">
                <a:latin typeface="+mj-lt"/>
              </a:rPr>
              <a:t>Available from most banks</a:t>
            </a:r>
          </a:p>
          <a:p>
            <a:r>
              <a:rPr lang="en-US" sz="2400" dirty="0">
                <a:latin typeface="+mj-lt"/>
              </a:rPr>
              <a:t>May be cost-effective, particularly if bundled with other bank services</a:t>
            </a:r>
          </a:p>
          <a:p>
            <a:r>
              <a:rPr lang="en-US" sz="2400" dirty="0">
                <a:latin typeface="+mj-lt"/>
              </a:rPr>
              <a:t>Can be complex and time-consuming to implement</a:t>
            </a:r>
          </a:p>
          <a:p>
            <a:r>
              <a:rPr lang="en-US" sz="2400" dirty="0">
                <a:latin typeface="+mj-lt"/>
              </a:rPr>
              <a:t>Lack of data standards, formats, and validations</a:t>
            </a:r>
          </a:p>
          <a:p>
            <a:r>
              <a:rPr lang="en-US" sz="2400" dirty="0">
                <a:latin typeface="+mj-lt"/>
              </a:rPr>
              <a:t>Mainly file based transmissions</a:t>
            </a:r>
          </a:p>
          <a:p>
            <a:r>
              <a:rPr lang="en-US" sz="2400" dirty="0">
                <a:latin typeface="+mj-lt"/>
              </a:rPr>
              <a:t>Requires IT resources to manage and maintain</a:t>
            </a:r>
          </a:p>
        </p:txBody>
      </p:sp>
      <p:sp>
        <p:nvSpPr>
          <p:cNvPr id="3" name="Title 2">
            <a:extLst>
              <a:ext uri="{FF2B5EF4-FFF2-40B4-BE49-F238E27FC236}">
                <a16:creationId xmlns:a16="http://schemas.microsoft.com/office/drawing/2014/main" id="{C3049380-C4F3-1448-A017-F69AF11F5923}"/>
              </a:ext>
            </a:extLst>
          </p:cNvPr>
          <p:cNvSpPr>
            <a:spLocks noGrp="1"/>
          </p:cNvSpPr>
          <p:nvPr>
            <p:ph type="title"/>
          </p:nvPr>
        </p:nvSpPr>
        <p:spPr/>
        <p:txBody>
          <a:bodyPr/>
          <a:lstStyle/>
          <a:p>
            <a:r>
              <a:rPr lang="en-US" dirty="0"/>
              <a:t>Host-to-Host</a:t>
            </a:r>
          </a:p>
        </p:txBody>
      </p:sp>
      <p:sp>
        <p:nvSpPr>
          <p:cNvPr id="4" name="Slide Number Placeholder 3">
            <a:extLst>
              <a:ext uri="{FF2B5EF4-FFF2-40B4-BE49-F238E27FC236}">
                <a16:creationId xmlns:a16="http://schemas.microsoft.com/office/drawing/2014/main" id="{E3062BB8-D7B6-B44C-92F7-A3AA2F8A2C04}"/>
              </a:ext>
            </a:extLst>
          </p:cNvPr>
          <p:cNvSpPr>
            <a:spLocks noGrp="1"/>
          </p:cNvSpPr>
          <p:nvPr>
            <p:ph type="sldNum" sz="quarter" idx="4"/>
          </p:nvPr>
        </p:nvSpPr>
        <p:spPr/>
        <p:txBody>
          <a:bodyPr/>
          <a:lstStyle/>
          <a:p>
            <a:r>
              <a:rPr lang="en-US"/>
              <a:t>Page | </a:t>
            </a:r>
            <a:fld id="{401CF334-2D5C-4859-84A6-CA7E6E43FAEB}" type="slidenum">
              <a:rPr lang="en-US" smtClean="0"/>
              <a:pPr/>
              <a:t>9</a:t>
            </a:fld>
            <a:endParaRPr lang="en-US" dirty="0"/>
          </a:p>
        </p:txBody>
      </p:sp>
      <p:sp>
        <p:nvSpPr>
          <p:cNvPr id="5" name="Content Placeholder 1">
            <a:extLst>
              <a:ext uri="{FF2B5EF4-FFF2-40B4-BE49-F238E27FC236}">
                <a16:creationId xmlns:a16="http://schemas.microsoft.com/office/drawing/2014/main" id="{B1B09639-E456-EE41-875B-3EF94A6031FC}"/>
              </a:ext>
            </a:extLst>
          </p:cNvPr>
          <p:cNvSpPr txBox="1">
            <a:spLocks/>
          </p:cNvSpPr>
          <p:nvPr/>
        </p:nvSpPr>
        <p:spPr>
          <a:xfrm>
            <a:off x="609600" y="5452871"/>
            <a:ext cx="10972800" cy="17190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buClr>
              <a:buFont typeface="Wingdings 2" panose="05020102010507070707" pitchFamily="18" charset="2"/>
              <a:buChar char=""/>
              <a:defRPr kumimoji="0" sz="1400" kern="1200" baseline="0">
                <a:solidFill>
                  <a:schemeClr val="tx2"/>
                </a:solidFill>
                <a:latin typeface="+mn-lt"/>
                <a:ea typeface="+mn-ea"/>
                <a:cs typeface="+mn-cs"/>
              </a:defRPr>
            </a:lvl9pPr>
          </a:lstStyle>
          <a:p>
            <a:pPr marL="109728" indent="0">
              <a:buNone/>
            </a:pPr>
            <a:r>
              <a:rPr lang="en-US" sz="2400" dirty="0">
                <a:latin typeface="+mj-lt"/>
              </a:rPr>
              <a:t>Best for: connecting to a small number of domestic banks with high-volume transactions</a:t>
            </a:r>
          </a:p>
        </p:txBody>
      </p:sp>
    </p:spTree>
    <p:extLst>
      <p:ext uri="{BB962C8B-B14F-4D97-AF65-F5344CB8AC3E}">
        <p14:creationId xmlns:p14="http://schemas.microsoft.com/office/powerpoint/2010/main" val="2951874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des PPT Color and Font Theme">
  <a:themeElements>
    <a:clrScheme name="Fides Color Theme">
      <a:dk1>
        <a:srgbClr val="01022E"/>
      </a:dk1>
      <a:lt1>
        <a:srgbClr val="FFFFFF"/>
      </a:lt1>
      <a:dk2>
        <a:srgbClr val="0C1B57"/>
      </a:dk2>
      <a:lt2>
        <a:srgbClr val="DDDDDD"/>
      </a:lt2>
      <a:accent1>
        <a:srgbClr val="15319C"/>
      </a:accent1>
      <a:accent2>
        <a:srgbClr val="056ED5"/>
      </a:accent2>
      <a:accent3>
        <a:srgbClr val="101820"/>
      </a:accent3>
      <a:accent4>
        <a:srgbClr val="D6B767"/>
      </a:accent4>
      <a:accent5>
        <a:srgbClr val="F26161"/>
      </a:accent5>
      <a:accent6>
        <a:srgbClr val="0B9595"/>
      </a:accent6>
      <a:hlink>
        <a:srgbClr val="15319C"/>
      </a:hlink>
      <a:folHlink>
        <a:srgbClr val="056ED5"/>
      </a:folHlink>
    </a:clrScheme>
    <a:fontScheme name="Fides Primary Font">
      <a:majorFont>
        <a:latin typeface="Sailec"/>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Fides PPT Color and Font Theme" id="{D8185CD8-FDD4-4AB0-BEE4-FC75C2AD3125}" vid="{D0CA1D9C-8EDD-4903-8B62-070329C835B9}"/>
    </a:ext>
  </a:extLst>
</a:theme>
</file>

<file path=ppt/theme/theme2.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Cambria-Calibri">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A539D6BCB17C4E836A7101769135F0" ma:contentTypeVersion="10" ma:contentTypeDescription="Create a new document." ma:contentTypeScope="" ma:versionID="092fabfb45fe61c42884fdc477fc9baf">
  <xsd:schema xmlns:xsd="http://www.w3.org/2001/XMLSchema" xmlns:xs="http://www.w3.org/2001/XMLSchema" xmlns:p="http://schemas.microsoft.com/office/2006/metadata/properties" xmlns:ns2="50361cf4-3c05-49fa-8a4d-8589ce0159b7" xmlns:ns3="948f2fef-33ff-4099-9084-249dfa79a80c" targetNamespace="http://schemas.microsoft.com/office/2006/metadata/properties" ma:root="true" ma:fieldsID="c0b8e7990266c46434dfc5f0d4c2aa03" ns2:_="" ns3:_="">
    <xsd:import namespace="50361cf4-3c05-49fa-8a4d-8589ce0159b7"/>
    <xsd:import namespace="948f2fef-33ff-4099-9084-249dfa79a8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361cf4-3c05-49fa-8a4d-8589ce0159b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8f2fef-33ff-4099-9084-249dfa79a8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624530-CA8C-4503-80A2-21D2398066F8}"/>
</file>

<file path=customXml/itemProps2.xml><?xml version="1.0" encoding="utf-8"?>
<ds:datastoreItem xmlns:ds="http://schemas.openxmlformats.org/officeDocument/2006/customXml" ds:itemID="{EE39F209-EEB8-4712-8C8B-26857A9F6F51}"/>
</file>

<file path=customXml/itemProps3.xml><?xml version="1.0" encoding="utf-8"?>
<ds:datastoreItem xmlns:ds="http://schemas.openxmlformats.org/officeDocument/2006/customXml" ds:itemID="{ACFBC3EC-37FF-4A11-A2A1-6AACE2FC98EA}"/>
</file>

<file path=docProps/app.xml><?xml version="1.0" encoding="utf-8"?>
<Properties xmlns="http://schemas.openxmlformats.org/officeDocument/2006/extended-properties" xmlns:vt="http://schemas.openxmlformats.org/officeDocument/2006/docPropsVTypes">
  <Template>Fides PPT Color and Font Theme</Template>
  <TotalTime>0</TotalTime>
  <Words>3713</Words>
  <Application>Microsoft Office PowerPoint</Application>
  <PresentationFormat>Widescreen</PresentationFormat>
  <Paragraphs>418</Paragraphs>
  <Slides>33</Slides>
  <Notes>27</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Georgia</vt:lpstr>
      <vt:lpstr>Helvetica</vt:lpstr>
      <vt:lpstr>Roboto Light</vt:lpstr>
      <vt:lpstr>Sailec</vt:lpstr>
      <vt:lpstr>Sailec Hairline</vt:lpstr>
      <vt:lpstr>Sailec Thin</vt:lpstr>
      <vt:lpstr>Wingdings 2</vt:lpstr>
      <vt:lpstr>Fides PPT Color and Font Theme</vt:lpstr>
      <vt:lpstr>Bank Connectivity: SWIFT, EBICS, H2H or API – What’s best for your Treasury?</vt:lpstr>
      <vt:lpstr>PowerPoint Presentation</vt:lpstr>
      <vt:lpstr>Agenda</vt:lpstr>
      <vt:lpstr>Common treasury pain points</vt:lpstr>
      <vt:lpstr>Corporate &amp; TMS market Treasury technology – by the data</vt:lpstr>
      <vt:lpstr>Plenary Questions</vt:lpstr>
      <vt:lpstr>A typical corporate-to-bank landscape</vt:lpstr>
      <vt:lpstr>SWIFT</vt:lpstr>
      <vt:lpstr>Host-to-Host</vt:lpstr>
      <vt:lpstr>EBICS</vt:lpstr>
      <vt:lpstr>API’s – Application Programming Interface</vt:lpstr>
      <vt:lpstr>Managing connectivity</vt:lpstr>
      <vt:lpstr>Are you experiencing any of these issues?</vt:lpstr>
      <vt:lpstr>A bank connectivity solution may be the answer</vt:lpstr>
      <vt:lpstr>Why opt for a bank connectivity provider?</vt:lpstr>
      <vt:lpstr>Benefits of third party bank connectivity</vt:lpstr>
      <vt:lpstr>Things to look for in a connectivity provider</vt:lpstr>
      <vt:lpstr>Fides: global reach like no other!</vt:lpstr>
      <vt:lpstr>Case Studies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to start your journey?</vt:lpstr>
      <vt:lpstr>Possible starting point to automate and digitize</vt:lpstr>
      <vt:lpstr>PowerPoint Presentation</vt:lpstr>
      <vt:lpstr>PowerPoint Presentation</vt:lpstr>
      <vt:lpstr>Annex</vt:lpstr>
      <vt:lpstr>Fides 100+ years of connectivity and multi-banking excellence.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2017-03-04T18:00:37Z</dcterms:created>
  <dcterms:modified xsi:type="dcterms:W3CDTF">2019-11-18T19:29:39Z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TC034605579991</vt:lpwstr>
  </property>
  <property fmtid="{D5CDD505-2E9C-101B-9397-08002B2CF9AE}" pid="3" name="ContentTypeId">
    <vt:lpwstr>0x010100D5A539D6BCB17C4E836A7101769135F0</vt:lpwstr>
  </property>
</Properties>
</file>