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wmf" ContentType="image/x-wmf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3" r:id="rId4"/>
    <p:sldId id="274" r:id="rId5"/>
    <p:sldId id="258" r:id="rId6"/>
    <p:sldId id="260" r:id="rId7"/>
    <p:sldId id="271" r:id="rId8"/>
    <p:sldId id="259" r:id="rId9"/>
    <p:sldId id="261" r:id="rId10"/>
    <p:sldId id="262" r:id="rId11"/>
    <p:sldId id="263" r:id="rId12"/>
    <p:sldId id="264" r:id="rId13"/>
    <p:sldId id="265" r:id="rId14"/>
    <p:sldId id="266" r:id="rId15"/>
    <p:sldId id="268" r:id="rId16"/>
    <p:sldId id="267" r:id="rId17"/>
    <p:sldId id="269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031924E-28B1-4091-849C-97FB9274DF8E}">
          <p14:sldIdLst>
            <p14:sldId id="256"/>
            <p14:sldId id="257"/>
            <p14:sldId id="273"/>
            <p14:sldId id="274"/>
            <p14:sldId id="258"/>
            <p14:sldId id="260"/>
            <p14:sldId id="271"/>
            <p14:sldId id="259"/>
            <p14:sldId id="261"/>
            <p14:sldId id="262"/>
            <p14:sldId id="263"/>
            <p14:sldId id="264"/>
            <p14:sldId id="265"/>
            <p14:sldId id="266"/>
            <p14:sldId id="268"/>
            <p14:sldId id="267"/>
            <p14:sldId id="26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2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D33355B-3514-4498-8AF1-E53BD8105206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AAC7436E-ADBD-4E16-AAA7-5F065CAEFB84}">
      <dgm:prSet phldrT="[Text]"/>
      <dgm:spPr/>
      <dgm:t>
        <a:bodyPr/>
        <a:lstStyle/>
        <a:p>
          <a:r>
            <a:rPr lang="en-US" dirty="0"/>
            <a:t>Strategy</a:t>
          </a:r>
        </a:p>
      </dgm:t>
    </dgm:pt>
    <dgm:pt modelId="{2586738C-C84B-47E8-A5EC-27E617ACC600}" type="parTrans" cxnId="{1A4DAC34-925B-455A-93B2-09772DF73468}">
      <dgm:prSet/>
      <dgm:spPr/>
      <dgm:t>
        <a:bodyPr/>
        <a:lstStyle/>
        <a:p>
          <a:endParaRPr lang="en-US"/>
        </a:p>
      </dgm:t>
    </dgm:pt>
    <dgm:pt modelId="{9E7C3EDA-03C2-4778-B330-98F018DCFA0C}" type="sibTrans" cxnId="{1A4DAC34-925B-455A-93B2-09772DF73468}">
      <dgm:prSet/>
      <dgm:spPr/>
      <dgm:t>
        <a:bodyPr/>
        <a:lstStyle/>
        <a:p>
          <a:endParaRPr lang="en-US"/>
        </a:p>
      </dgm:t>
    </dgm:pt>
    <dgm:pt modelId="{142F81BD-8B60-496F-A289-F9BF186011DE}">
      <dgm:prSet phldrT="[Text]"/>
      <dgm:spPr/>
      <dgm:t>
        <a:bodyPr/>
        <a:lstStyle/>
        <a:p>
          <a:r>
            <a:rPr lang="en-US" dirty="0"/>
            <a:t>Risk</a:t>
          </a:r>
        </a:p>
      </dgm:t>
    </dgm:pt>
    <dgm:pt modelId="{46646F74-8EBD-483F-816C-9C7A747BB8E3}" type="parTrans" cxnId="{693D86FE-39DC-436C-A5CF-6AA3D9BBC979}">
      <dgm:prSet/>
      <dgm:spPr/>
      <dgm:t>
        <a:bodyPr/>
        <a:lstStyle/>
        <a:p>
          <a:endParaRPr lang="en-US"/>
        </a:p>
      </dgm:t>
    </dgm:pt>
    <dgm:pt modelId="{4F37B64E-A9C7-4D84-8554-0E0B51B36554}" type="sibTrans" cxnId="{693D86FE-39DC-436C-A5CF-6AA3D9BBC979}">
      <dgm:prSet/>
      <dgm:spPr/>
      <dgm:t>
        <a:bodyPr/>
        <a:lstStyle/>
        <a:p>
          <a:endParaRPr lang="en-US"/>
        </a:p>
      </dgm:t>
    </dgm:pt>
    <dgm:pt modelId="{362C19E6-95C5-41D2-9454-CE8CA4EAF3B0}">
      <dgm:prSet phldrT="[Text]"/>
      <dgm:spPr/>
      <dgm:t>
        <a:bodyPr/>
        <a:lstStyle/>
        <a:p>
          <a:r>
            <a:rPr lang="en-US" dirty="0"/>
            <a:t>Value</a:t>
          </a:r>
        </a:p>
      </dgm:t>
    </dgm:pt>
    <dgm:pt modelId="{4B570990-D091-431E-94C2-BE34C3F9E149}" type="parTrans" cxnId="{04618A11-6775-427D-AC9C-4E9810EC2DF3}">
      <dgm:prSet/>
      <dgm:spPr/>
      <dgm:t>
        <a:bodyPr/>
        <a:lstStyle/>
        <a:p>
          <a:endParaRPr lang="en-US"/>
        </a:p>
      </dgm:t>
    </dgm:pt>
    <dgm:pt modelId="{E495B5DE-4F2A-4B4F-AEA4-4A65D9C80C64}" type="sibTrans" cxnId="{04618A11-6775-427D-AC9C-4E9810EC2DF3}">
      <dgm:prSet/>
      <dgm:spPr/>
      <dgm:t>
        <a:bodyPr/>
        <a:lstStyle/>
        <a:p>
          <a:endParaRPr lang="en-US"/>
        </a:p>
      </dgm:t>
    </dgm:pt>
    <dgm:pt modelId="{B56CB393-10B0-4AEB-9DB7-7838189AC170}" type="pres">
      <dgm:prSet presAssocID="{2D33355B-3514-4498-8AF1-E53BD8105206}" presName="compositeShape" presStyleCnt="0">
        <dgm:presLayoutVars>
          <dgm:chMax val="7"/>
          <dgm:dir/>
          <dgm:resizeHandles val="exact"/>
        </dgm:presLayoutVars>
      </dgm:prSet>
      <dgm:spPr/>
    </dgm:pt>
    <dgm:pt modelId="{1BDB6224-594B-420B-BFB4-87060307AB8A}" type="pres">
      <dgm:prSet presAssocID="{AAC7436E-ADBD-4E16-AAA7-5F065CAEFB84}" presName="circ1" presStyleLbl="vennNode1" presStyleIdx="0" presStyleCnt="3"/>
      <dgm:spPr/>
    </dgm:pt>
    <dgm:pt modelId="{46588964-FA92-466B-AD22-48A9A2A1BD02}" type="pres">
      <dgm:prSet presAssocID="{AAC7436E-ADBD-4E16-AAA7-5F065CAEFB84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45AAD911-0F93-42BA-B874-65F506CE257E}" type="pres">
      <dgm:prSet presAssocID="{142F81BD-8B60-496F-A289-F9BF186011DE}" presName="circ2" presStyleLbl="vennNode1" presStyleIdx="1" presStyleCnt="3"/>
      <dgm:spPr/>
    </dgm:pt>
    <dgm:pt modelId="{6D6811D8-FD26-426E-8C84-581D9B22E0BF}" type="pres">
      <dgm:prSet presAssocID="{142F81BD-8B60-496F-A289-F9BF186011DE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55177BDC-5DAE-4671-8042-61344CCC56CE}" type="pres">
      <dgm:prSet presAssocID="{362C19E6-95C5-41D2-9454-CE8CA4EAF3B0}" presName="circ3" presStyleLbl="vennNode1" presStyleIdx="2" presStyleCnt="3"/>
      <dgm:spPr/>
    </dgm:pt>
    <dgm:pt modelId="{28ADE364-5990-4933-87A1-F66D3BB7A985}" type="pres">
      <dgm:prSet presAssocID="{362C19E6-95C5-41D2-9454-CE8CA4EAF3B0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04618A11-6775-427D-AC9C-4E9810EC2DF3}" srcId="{2D33355B-3514-4498-8AF1-E53BD8105206}" destId="{362C19E6-95C5-41D2-9454-CE8CA4EAF3B0}" srcOrd="2" destOrd="0" parTransId="{4B570990-D091-431E-94C2-BE34C3F9E149}" sibTransId="{E495B5DE-4F2A-4B4F-AEA4-4A65D9C80C64}"/>
    <dgm:cxn modelId="{1A134622-10BA-4388-8FD8-6A86042C0E7E}" type="presOf" srcId="{AAC7436E-ADBD-4E16-AAA7-5F065CAEFB84}" destId="{46588964-FA92-466B-AD22-48A9A2A1BD02}" srcOrd="1" destOrd="0" presId="urn:microsoft.com/office/officeart/2005/8/layout/venn1"/>
    <dgm:cxn modelId="{1A4DAC34-925B-455A-93B2-09772DF73468}" srcId="{2D33355B-3514-4498-8AF1-E53BD8105206}" destId="{AAC7436E-ADBD-4E16-AAA7-5F065CAEFB84}" srcOrd="0" destOrd="0" parTransId="{2586738C-C84B-47E8-A5EC-27E617ACC600}" sibTransId="{9E7C3EDA-03C2-4778-B330-98F018DCFA0C}"/>
    <dgm:cxn modelId="{C91E9448-820C-4121-AD18-0E2AA508C802}" type="presOf" srcId="{142F81BD-8B60-496F-A289-F9BF186011DE}" destId="{45AAD911-0F93-42BA-B874-65F506CE257E}" srcOrd="0" destOrd="0" presId="urn:microsoft.com/office/officeart/2005/8/layout/venn1"/>
    <dgm:cxn modelId="{7B19D968-9602-4DBE-9FA3-C3815B760F37}" type="presOf" srcId="{AAC7436E-ADBD-4E16-AAA7-5F065CAEFB84}" destId="{1BDB6224-594B-420B-BFB4-87060307AB8A}" srcOrd="0" destOrd="0" presId="urn:microsoft.com/office/officeart/2005/8/layout/venn1"/>
    <dgm:cxn modelId="{704DEF4C-CEEA-4030-881E-959439BEE0C2}" type="presOf" srcId="{2D33355B-3514-4498-8AF1-E53BD8105206}" destId="{B56CB393-10B0-4AEB-9DB7-7838189AC170}" srcOrd="0" destOrd="0" presId="urn:microsoft.com/office/officeart/2005/8/layout/venn1"/>
    <dgm:cxn modelId="{0BE665A7-CC76-4E8D-B383-96A1613BA285}" type="presOf" srcId="{142F81BD-8B60-496F-A289-F9BF186011DE}" destId="{6D6811D8-FD26-426E-8C84-581D9B22E0BF}" srcOrd="1" destOrd="0" presId="urn:microsoft.com/office/officeart/2005/8/layout/venn1"/>
    <dgm:cxn modelId="{14B397C3-1F37-40E9-B712-68E655702777}" type="presOf" srcId="{362C19E6-95C5-41D2-9454-CE8CA4EAF3B0}" destId="{28ADE364-5990-4933-87A1-F66D3BB7A985}" srcOrd="1" destOrd="0" presId="urn:microsoft.com/office/officeart/2005/8/layout/venn1"/>
    <dgm:cxn modelId="{B24EF8C3-C358-424E-AD87-D02FA53E40E2}" type="presOf" srcId="{362C19E6-95C5-41D2-9454-CE8CA4EAF3B0}" destId="{55177BDC-5DAE-4671-8042-61344CCC56CE}" srcOrd="0" destOrd="0" presId="urn:microsoft.com/office/officeart/2005/8/layout/venn1"/>
    <dgm:cxn modelId="{693D86FE-39DC-436C-A5CF-6AA3D9BBC979}" srcId="{2D33355B-3514-4498-8AF1-E53BD8105206}" destId="{142F81BD-8B60-496F-A289-F9BF186011DE}" srcOrd="1" destOrd="0" parTransId="{46646F74-8EBD-483F-816C-9C7A747BB8E3}" sibTransId="{4F37B64E-A9C7-4D84-8554-0E0B51B36554}"/>
    <dgm:cxn modelId="{0B1BBBCB-93F8-4580-A0C5-588A30A7380F}" type="presParOf" srcId="{B56CB393-10B0-4AEB-9DB7-7838189AC170}" destId="{1BDB6224-594B-420B-BFB4-87060307AB8A}" srcOrd="0" destOrd="0" presId="urn:microsoft.com/office/officeart/2005/8/layout/venn1"/>
    <dgm:cxn modelId="{C7E27E84-646A-4DF8-8932-F5BDF68ABD23}" type="presParOf" srcId="{B56CB393-10B0-4AEB-9DB7-7838189AC170}" destId="{46588964-FA92-466B-AD22-48A9A2A1BD02}" srcOrd="1" destOrd="0" presId="urn:microsoft.com/office/officeart/2005/8/layout/venn1"/>
    <dgm:cxn modelId="{297A2001-4067-47E7-9809-9EA7C8D8575F}" type="presParOf" srcId="{B56CB393-10B0-4AEB-9DB7-7838189AC170}" destId="{45AAD911-0F93-42BA-B874-65F506CE257E}" srcOrd="2" destOrd="0" presId="urn:microsoft.com/office/officeart/2005/8/layout/venn1"/>
    <dgm:cxn modelId="{4D27E4F6-92EA-41E1-8155-EB30070EE84D}" type="presParOf" srcId="{B56CB393-10B0-4AEB-9DB7-7838189AC170}" destId="{6D6811D8-FD26-426E-8C84-581D9B22E0BF}" srcOrd="3" destOrd="0" presId="urn:microsoft.com/office/officeart/2005/8/layout/venn1"/>
    <dgm:cxn modelId="{D79E2B6F-95C1-4EBB-9F32-922A11895758}" type="presParOf" srcId="{B56CB393-10B0-4AEB-9DB7-7838189AC170}" destId="{55177BDC-5DAE-4671-8042-61344CCC56CE}" srcOrd="4" destOrd="0" presId="urn:microsoft.com/office/officeart/2005/8/layout/venn1"/>
    <dgm:cxn modelId="{1D2539AF-6465-46CA-A926-B4AB9BB5CC0E}" type="presParOf" srcId="{B56CB393-10B0-4AEB-9DB7-7838189AC170}" destId="{28ADE364-5990-4933-87A1-F66D3BB7A985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EE09506-A49E-4ECD-BA23-81F821771416}" type="doc">
      <dgm:prSet loTypeId="urn:microsoft.com/office/officeart/2005/8/layout/h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6F700A7-2938-4E6B-B19B-36FD63ED6C03}">
      <dgm:prSet phldrT="[Text]"/>
      <dgm:spPr/>
      <dgm:t>
        <a:bodyPr/>
        <a:lstStyle/>
        <a:p>
          <a:endParaRPr lang="en-US" dirty="0"/>
        </a:p>
      </dgm:t>
    </dgm:pt>
    <dgm:pt modelId="{3332C343-B041-4A35-8CBD-26A13DA3502F}" type="parTrans" cxnId="{9A5AF39B-CD71-4A0D-90E3-2789D8500BB9}">
      <dgm:prSet/>
      <dgm:spPr/>
      <dgm:t>
        <a:bodyPr/>
        <a:lstStyle/>
        <a:p>
          <a:endParaRPr lang="en-US"/>
        </a:p>
      </dgm:t>
    </dgm:pt>
    <dgm:pt modelId="{0D06AFF4-7D39-4221-BCB3-669967A5B511}" type="sibTrans" cxnId="{9A5AF39B-CD71-4A0D-90E3-2789D8500BB9}">
      <dgm:prSet/>
      <dgm:spPr/>
      <dgm:t>
        <a:bodyPr/>
        <a:lstStyle/>
        <a:p>
          <a:endParaRPr lang="en-US"/>
        </a:p>
      </dgm:t>
    </dgm:pt>
    <dgm:pt modelId="{56685811-EA83-443D-A6D7-14E056233DC4}">
      <dgm:prSet phldrT="[Text]"/>
      <dgm:spPr/>
      <dgm:t>
        <a:bodyPr/>
        <a:lstStyle/>
        <a:p>
          <a:r>
            <a:rPr lang="en-US" dirty="0"/>
            <a:t>Translation policy</a:t>
          </a:r>
        </a:p>
      </dgm:t>
    </dgm:pt>
    <dgm:pt modelId="{FC9916ED-683B-4D37-8D11-987D84A3D49A}" type="parTrans" cxnId="{CD4580FD-41A4-49CF-AEF9-DE4340B6C328}">
      <dgm:prSet/>
      <dgm:spPr/>
      <dgm:t>
        <a:bodyPr/>
        <a:lstStyle/>
        <a:p>
          <a:endParaRPr lang="en-US"/>
        </a:p>
      </dgm:t>
    </dgm:pt>
    <dgm:pt modelId="{63716DA7-3933-4C0E-BBED-68A083780EE2}" type="sibTrans" cxnId="{CD4580FD-41A4-49CF-AEF9-DE4340B6C328}">
      <dgm:prSet/>
      <dgm:spPr/>
      <dgm:t>
        <a:bodyPr/>
        <a:lstStyle/>
        <a:p>
          <a:endParaRPr lang="en-US"/>
        </a:p>
      </dgm:t>
    </dgm:pt>
    <dgm:pt modelId="{936E40DB-8DBF-48AA-9C2E-A03212926AC1}">
      <dgm:prSet phldrT="[Text]"/>
      <dgm:spPr/>
      <dgm:t>
        <a:bodyPr/>
        <a:lstStyle/>
        <a:p>
          <a:r>
            <a:rPr lang="en-US" dirty="0"/>
            <a:t>A “traditional” treasury strategy area</a:t>
          </a:r>
        </a:p>
      </dgm:t>
    </dgm:pt>
    <dgm:pt modelId="{BE3F5A16-46AD-4E00-AB73-086BA7BFCDEE}" type="parTrans" cxnId="{7AF1EA3F-8C35-4322-B917-16171E478D53}">
      <dgm:prSet/>
      <dgm:spPr/>
      <dgm:t>
        <a:bodyPr/>
        <a:lstStyle/>
        <a:p>
          <a:endParaRPr lang="en-US"/>
        </a:p>
      </dgm:t>
    </dgm:pt>
    <dgm:pt modelId="{1532702F-1B7B-4D86-9E43-570E72F17E93}" type="sibTrans" cxnId="{7AF1EA3F-8C35-4322-B917-16171E478D53}">
      <dgm:prSet/>
      <dgm:spPr/>
      <dgm:t>
        <a:bodyPr/>
        <a:lstStyle/>
        <a:p>
          <a:endParaRPr lang="en-US"/>
        </a:p>
      </dgm:t>
    </dgm:pt>
    <dgm:pt modelId="{05B35B32-EEE4-4D81-8DCF-69A2AEE165B5}">
      <dgm:prSet phldrT="[Text]" phldr="1"/>
      <dgm:spPr/>
      <dgm:t>
        <a:bodyPr/>
        <a:lstStyle/>
        <a:p>
          <a:endParaRPr lang="en-US" dirty="0"/>
        </a:p>
      </dgm:t>
    </dgm:pt>
    <dgm:pt modelId="{17014362-9DD7-4CF1-A21F-D8060001209B}" type="parTrans" cxnId="{72CE8FC9-4BE5-4F5F-A8BF-64B2E70EF907}">
      <dgm:prSet/>
      <dgm:spPr/>
      <dgm:t>
        <a:bodyPr/>
        <a:lstStyle/>
        <a:p>
          <a:endParaRPr lang="en-US"/>
        </a:p>
      </dgm:t>
    </dgm:pt>
    <dgm:pt modelId="{8467C9A1-C016-4DB9-A6B2-D464F564044D}" type="sibTrans" cxnId="{72CE8FC9-4BE5-4F5F-A8BF-64B2E70EF907}">
      <dgm:prSet/>
      <dgm:spPr/>
      <dgm:t>
        <a:bodyPr/>
        <a:lstStyle/>
        <a:p>
          <a:endParaRPr lang="en-US"/>
        </a:p>
      </dgm:t>
    </dgm:pt>
    <dgm:pt modelId="{A36A6627-FD92-4109-B0DF-2D987D8EC448}">
      <dgm:prSet phldrT="[Text]"/>
      <dgm:spPr/>
      <dgm:t>
        <a:bodyPr/>
        <a:lstStyle/>
        <a:p>
          <a:r>
            <a:rPr lang="en-US" dirty="0"/>
            <a:t>Measuring value creation</a:t>
          </a:r>
        </a:p>
      </dgm:t>
    </dgm:pt>
    <dgm:pt modelId="{BDEDEA48-E412-4FDF-8B86-B11414C7A5FE}" type="parTrans" cxnId="{05D8042A-6399-4FC2-8D18-D6E312CF85A3}">
      <dgm:prSet/>
      <dgm:spPr/>
      <dgm:t>
        <a:bodyPr/>
        <a:lstStyle/>
        <a:p>
          <a:endParaRPr lang="en-US"/>
        </a:p>
      </dgm:t>
    </dgm:pt>
    <dgm:pt modelId="{2A31E934-198D-44DE-9B33-B12E2B5CEB3E}" type="sibTrans" cxnId="{05D8042A-6399-4FC2-8D18-D6E312CF85A3}">
      <dgm:prSet/>
      <dgm:spPr/>
      <dgm:t>
        <a:bodyPr/>
        <a:lstStyle/>
        <a:p>
          <a:endParaRPr lang="en-US"/>
        </a:p>
      </dgm:t>
    </dgm:pt>
    <dgm:pt modelId="{02687BBC-E38F-490D-A759-24D3452AE6CD}">
      <dgm:prSet phldrT="[Text]"/>
      <dgm:spPr/>
      <dgm:t>
        <a:bodyPr/>
        <a:lstStyle/>
        <a:p>
          <a:r>
            <a:rPr lang="en-US" dirty="0"/>
            <a:t>The new “strategic” treasurer!</a:t>
          </a:r>
        </a:p>
      </dgm:t>
    </dgm:pt>
    <dgm:pt modelId="{A8E68B9F-E736-4602-884E-F427FB9E13DA}" type="parTrans" cxnId="{AF280610-EEE9-42D0-B73D-15E77B3B5D61}">
      <dgm:prSet/>
      <dgm:spPr/>
      <dgm:t>
        <a:bodyPr/>
        <a:lstStyle/>
        <a:p>
          <a:endParaRPr lang="en-US"/>
        </a:p>
      </dgm:t>
    </dgm:pt>
    <dgm:pt modelId="{D6152FEC-8744-42FF-9C8E-822CB531F002}" type="sibTrans" cxnId="{AF280610-EEE9-42D0-B73D-15E77B3B5D61}">
      <dgm:prSet/>
      <dgm:spPr/>
      <dgm:t>
        <a:bodyPr/>
        <a:lstStyle/>
        <a:p>
          <a:endParaRPr lang="en-US"/>
        </a:p>
      </dgm:t>
    </dgm:pt>
    <dgm:pt modelId="{831E6002-9385-4A13-8395-E2370109D62E}" type="pres">
      <dgm:prSet presAssocID="{7EE09506-A49E-4ECD-BA23-81F821771416}" presName="linearFlow" presStyleCnt="0">
        <dgm:presLayoutVars>
          <dgm:dir/>
          <dgm:animLvl val="lvl"/>
          <dgm:resizeHandles/>
        </dgm:presLayoutVars>
      </dgm:prSet>
      <dgm:spPr/>
    </dgm:pt>
    <dgm:pt modelId="{F46F4CE9-D33F-4DBB-83C3-1297F46A9C66}" type="pres">
      <dgm:prSet presAssocID="{D6F700A7-2938-4E6B-B19B-36FD63ED6C03}" presName="compositeNode" presStyleCnt="0">
        <dgm:presLayoutVars>
          <dgm:bulletEnabled val="1"/>
        </dgm:presLayoutVars>
      </dgm:prSet>
      <dgm:spPr/>
    </dgm:pt>
    <dgm:pt modelId="{B87E8A03-DF9B-4434-AE04-94D131032F0C}" type="pres">
      <dgm:prSet presAssocID="{D6F700A7-2938-4E6B-B19B-36FD63ED6C03}" presName="image" presStyleLbl="fgImgPlace1" presStyleIdx="0" presStyleCnt="2"/>
      <dgm:spPr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" r="-2000"/>
          </a:stretch>
        </a:blipFill>
      </dgm:spPr>
    </dgm:pt>
    <dgm:pt modelId="{EE0EA469-3AA0-4545-969A-1F5CEEF19AF4}" type="pres">
      <dgm:prSet presAssocID="{D6F700A7-2938-4E6B-B19B-36FD63ED6C03}" presName="childNode" presStyleLbl="node1" presStyleIdx="0" presStyleCnt="2" custScaleX="159087" custLinFactNeighborX="-880" custLinFactNeighborY="-149">
        <dgm:presLayoutVars>
          <dgm:bulletEnabled val="1"/>
        </dgm:presLayoutVars>
      </dgm:prSet>
      <dgm:spPr/>
    </dgm:pt>
    <dgm:pt modelId="{89CAC3BD-28CD-4F33-9F06-2BB52BD06914}" type="pres">
      <dgm:prSet presAssocID="{D6F700A7-2938-4E6B-B19B-36FD63ED6C03}" presName="parentNode" presStyleLbl="revTx" presStyleIdx="0" presStyleCnt="2">
        <dgm:presLayoutVars>
          <dgm:chMax val="0"/>
          <dgm:bulletEnabled val="1"/>
        </dgm:presLayoutVars>
      </dgm:prSet>
      <dgm:spPr/>
    </dgm:pt>
    <dgm:pt modelId="{4974B0D9-7987-4F8D-A098-0862D83D4B83}" type="pres">
      <dgm:prSet presAssocID="{0D06AFF4-7D39-4221-BCB3-669967A5B511}" presName="sibTrans" presStyleCnt="0"/>
      <dgm:spPr/>
    </dgm:pt>
    <dgm:pt modelId="{C059DA2C-3545-4FF9-BFD1-FC1CFF8DC49F}" type="pres">
      <dgm:prSet presAssocID="{05B35B32-EEE4-4D81-8DCF-69A2AEE165B5}" presName="compositeNode" presStyleCnt="0">
        <dgm:presLayoutVars>
          <dgm:bulletEnabled val="1"/>
        </dgm:presLayoutVars>
      </dgm:prSet>
      <dgm:spPr/>
    </dgm:pt>
    <dgm:pt modelId="{8C61CF2B-C964-43BC-9E22-0D2036A3B51A}" type="pres">
      <dgm:prSet presAssocID="{05B35B32-EEE4-4D81-8DCF-69A2AEE165B5}" presName="image" presStyleLbl="fgImgPlace1" presStyleIdx="1" presStyleCnt="2"/>
      <dgm:spPr>
        <a:blipFill rotWithShape="1">
          <a:blip xmlns:r="http://schemas.openxmlformats.org/officeDocument/2006/relationships" r:embed="rId2" cstate="print"/>
          <a:srcRect/>
          <a:stretch>
            <a:fillRect l="-12000" r="-12000"/>
          </a:stretch>
        </a:blipFill>
      </dgm:spPr>
    </dgm:pt>
    <dgm:pt modelId="{5D0457D9-3C5F-4F61-B543-D8F44A2CB2A8}" type="pres">
      <dgm:prSet presAssocID="{05B35B32-EEE4-4D81-8DCF-69A2AEE165B5}" presName="childNode" presStyleLbl="node1" presStyleIdx="1" presStyleCnt="2" custScaleX="167978">
        <dgm:presLayoutVars>
          <dgm:bulletEnabled val="1"/>
        </dgm:presLayoutVars>
      </dgm:prSet>
      <dgm:spPr/>
    </dgm:pt>
    <dgm:pt modelId="{709BEA8A-6693-4B41-9771-F9A055B2755B}" type="pres">
      <dgm:prSet presAssocID="{05B35B32-EEE4-4D81-8DCF-69A2AEE165B5}" presName="parentNode" presStyleLbl="revTx" presStyleIdx="1" presStyleCnt="2">
        <dgm:presLayoutVars>
          <dgm:chMax val="0"/>
          <dgm:bulletEnabled val="1"/>
        </dgm:presLayoutVars>
      </dgm:prSet>
      <dgm:spPr/>
    </dgm:pt>
  </dgm:ptLst>
  <dgm:cxnLst>
    <dgm:cxn modelId="{AF280610-EEE9-42D0-B73D-15E77B3B5D61}" srcId="{05B35B32-EEE4-4D81-8DCF-69A2AEE165B5}" destId="{02687BBC-E38F-490D-A759-24D3452AE6CD}" srcOrd="1" destOrd="0" parTransId="{A8E68B9F-E736-4602-884E-F427FB9E13DA}" sibTransId="{D6152FEC-8744-42FF-9C8E-822CB531F002}"/>
    <dgm:cxn modelId="{E6B9DF14-6A52-478B-84FA-CA98C495A87F}" type="presOf" srcId="{05B35B32-EEE4-4D81-8DCF-69A2AEE165B5}" destId="{709BEA8A-6693-4B41-9771-F9A055B2755B}" srcOrd="0" destOrd="0" presId="urn:microsoft.com/office/officeart/2005/8/layout/hList2"/>
    <dgm:cxn modelId="{7908B523-0BF9-4106-ABC1-0731AE3FC17A}" type="presOf" srcId="{02687BBC-E38F-490D-A759-24D3452AE6CD}" destId="{5D0457D9-3C5F-4F61-B543-D8F44A2CB2A8}" srcOrd="0" destOrd="1" presId="urn:microsoft.com/office/officeart/2005/8/layout/hList2"/>
    <dgm:cxn modelId="{05D8042A-6399-4FC2-8D18-D6E312CF85A3}" srcId="{05B35B32-EEE4-4D81-8DCF-69A2AEE165B5}" destId="{A36A6627-FD92-4109-B0DF-2D987D8EC448}" srcOrd="0" destOrd="0" parTransId="{BDEDEA48-E412-4FDF-8B86-B11414C7A5FE}" sibTransId="{2A31E934-198D-44DE-9B33-B12E2B5CEB3E}"/>
    <dgm:cxn modelId="{7AF1EA3F-8C35-4322-B917-16171E478D53}" srcId="{D6F700A7-2938-4E6B-B19B-36FD63ED6C03}" destId="{936E40DB-8DBF-48AA-9C2E-A03212926AC1}" srcOrd="1" destOrd="0" parTransId="{BE3F5A16-46AD-4E00-AB73-086BA7BFCDEE}" sibTransId="{1532702F-1B7B-4D86-9E43-570E72F17E93}"/>
    <dgm:cxn modelId="{C292A053-CBFF-4777-AD4D-2549AD2B48E7}" type="presOf" srcId="{936E40DB-8DBF-48AA-9C2E-A03212926AC1}" destId="{EE0EA469-3AA0-4545-969A-1F5CEEF19AF4}" srcOrd="0" destOrd="1" presId="urn:microsoft.com/office/officeart/2005/8/layout/hList2"/>
    <dgm:cxn modelId="{EDB83497-7E2F-4670-8194-FE19792C9AF5}" type="presOf" srcId="{7EE09506-A49E-4ECD-BA23-81F821771416}" destId="{831E6002-9385-4A13-8395-E2370109D62E}" srcOrd="0" destOrd="0" presId="urn:microsoft.com/office/officeart/2005/8/layout/hList2"/>
    <dgm:cxn modelId="{9A5AF39B-CD71-4A0D-90E3-2789D8500BB9}" srcId="{7EE09506-A49E-4ECD-BA23-81F821771416}" destId="{D6F700A7-2938-4E6B-B19B-36FD63ED6C03}" srcOrd="0" destOrd="0" parTransId="{3332C343-B041-4A35-8CBD-26A13DA3502F}" sibTransId="{0D06AFF4-7D39-4221-BCB3-669967A5B511}"/>
    <dgm:cxn modelId="{A5E1F5A3-7F26-4317-BA57-AEC43BF0C3E2}" type="presOf" srcId="{A36A6627-FD92-4109-B0DF-2D987D8EC448}" destId="{5D0457D9-3C5F-4F61-B543-D8F44A2CB2A8}" srcOrd="0" destOrd="0" presId="urn:microsoft.com/office/officeart/2005/8/layout/hList2"/>
    <dgm:cxn modelId="{72CE8FC9-4BE5-4F5F-A8BF-64B2E70EF907}" srcId="{7EE09506-A49E-4ECD-BA23-81F821771416}" destId="{05B35B32-EEE4-4D81-8DCF-69A2AEE165B5}" srcOrd="1" destOrd="0" parTransId="{17014362-9DD7-4CF1-A21F-D8060001209B}" sibTransId="{8467C9A1-C016-4DB9-A6B2-D464F564044D}"/>
    <dgm:cxn modelId="{42A7A8E2-4473-4A76-A519-1AA3956C78DE}" type="presOf" srcId="{56685811-EA83-443D-A6D7-14E056233DC4}" destId="{EE0EA469-3AA0-4545-969A-1F5CEEF19AF4}" srcOrd="0" destOrd="0" presId="urn:microsoft.com/office/officeart/2005/8/layout/hList2"/>
    <dgm:cxn modelId="{8AD78EE4-1E25-4EB4-8F16-30C5B16010A3}" type="presOf" srcId="{D6F700A7-2938-4E6B-B19B-36FD63ED6C03}" destId="{89CAC3BD-28CD-4F33-9F06-2BB52BD06914}" srcOrd="0" destOrd="0" presId="urn:microsoft.com/office/officeart/2005/8/layout/hList2"/>
    <dgm:cxn modelId="{CD4580FD-41A4-49CF-AEF9-DE4340B6C328}" srcId="{D6F700A7-2938-4E6B-B19B-36FD63ED6C03}" destId="{56685811-EA83-443D-A6D7-14E056233DC4}" srcOrd="0" destOrd="0" parTransId="{FC9916ED-683B-4D37-8D11-987D84A3D49A}" sibTransId="{63716DA7-3933-4C0E-BBED-68A083780EE2}"/>
    <dgm:cxn modelId="{8CAC2EB0-22FB-4D34-B672-94DE6BE12F86}" type="presParOf" srcId="{831E6002-9385-4A13-8395-E2370109D62E}" destId="{F46F4CE9-D33F-4DBB-83C3-1297F46A9C66}" srcOrd="0" destOrd="0" presId="urn:microsoft.com/office/officeart/2005/8/layout/hList2"/>
    <dgm:cxn modelId="{34DC7284-867D-4117-BA25-0A88BE006EB6}" type="presParOf" srcId="{F46F4CE9-D33F-4DBB-83C3-1297F46A9C66}" destId="{B87E8A03-DF9B-4434-AE04-94D131032F0C}" srcOrd="0" destOrd="0" presId="urn:microsoft.com/office/officeart/2005/8/layout/hList2"/>
    <dgm:cxn modelId="{75DEEEC2-0ECA-4AA2-855C-122E3D7339F3}" type="presParOf" srcId="{F46F4CE9-D33F-4DBB-83C3-1297F46A9C66}" destId="{EE0EA469-3AA0-4545-969A-1F5CEEF19AF4}" srcOrd="1" destOrd="0" presId="urn:microsoft.com/office/officeart/2005/8/layout/hList2"/>
    <dgm:cxn modelId="{2D6FB7F6-DA17-47E6-8915-F4E0D3AA17E6}" type="presParOf" srcId="{F46F4CE9-D33F-4DBB-83C3-1297F46A9C66}" destId="{89CAC3BD-28CD-4F33-9F06-2BB52BD06914}" srcOrd="2" destOrd="0" presId="urn:microsoft.com/office/officeart/2005/8/layout/hList2"/>
    <dgm:cxn modelId="{18AD0D1E-CF12-414F-8E61-AF1AEF8C4B5A}" type="presParOf" srcId="{831E6002-9385-4A13-8395-E2370109D62E}" destId="{4974B0D9-7987-4F8D-A098-0862D83D4B83}" srcOrd="1" destOrd="0" presId="urn:microsoft.com/office/officeart/2005/8/layout/hList2"/>
    <dgm:cxn modelId="{F5C6EB5D-B496-4833-8FA8-C9816ED3027A}" type="presParOf" srcId="{831E6002-9385-4A13-8395-E2370109D62E}" destId="{C059DA2C-3545-4FF9-BFD1-FC1CFF8DC49F}" srcOrd="2" destOrd="0" presId="urn:microsoft.com/office/officeart/2005/8/layout/hList2"/>
    <dgm:cxn modelId="{E80FB464-1E52-482B-8E95-5ADDE9864632}" type="presParOf" srcId="{C059DA2C-3545-4FF9-BFD1-FC1CFF8DC49F}" destId="{8C61CF2B-C964-43BC-9E22-0D2036A3B51A}" srcOrd="0" destOrd="0" presId="urn:microsoft.com/office/officeart/2005/8/layout/hList2"/>
    <dgm:cxn modelId="{7F0EDC1D-855F-4BF1-A266-015356DD993B}" type="presParOf" srcId="{C059DA2C-3545-4FF9-BFD1-FC1CFF8DC49F}" destId="{5D0457D9-3C5F-4F61-B543-D8F44A2CB2A8}" srcOrd="1" destOrd="0" presId="urn:microsoft.com/office/officeart/2005/8/layout/hList2"/>
    <dgm:cxn modelId="{454C1198-78E0-40B9-9F22-40A3DF1E578A}" type="presParOf" srcId="{C059DA2C-3545-4FF9-BFD1-FC1CFF8DC49F}" destId="{709BEA8A-6693-4B41-9771-F9A055B2755B}" srcOrd="2" destOrd="0" presId="urn:microsoft.com/office/officeart/2005/8/layout/h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DB6224-594B-420B-BFB4-87060307AB8A}">
      <dsp:nvSpPr>
        <dsp:cNvPr id="0" name=""/>
        <dsp:cNvSpPr/>
      </dsp:nvSpPr>
      <dsp:spPr>
        <a:xfrm>
          <a:off x="2328377" y="72317"/>
          <a:ext cx="3471244" cy="347124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0" kern="1200" dirty="0"/>
            <a:t>Strategy</a:t>
          </a:r>
        </a:p>
      </dsp:txBody>
      <dsp:txXfrm>
        <a:off x="2791210" y="679785"/>
        <a:ext cx="2545579" cy="1562059"/>
      </dsp:txXfrm>
    </dsp:sp>
    <dsp:sp modelId="{45AAD911-0F93-42BA-B874-65F506CE257E}">
      <dsp:nvSpPr>
        <dsp:cNvPr id="0" name=""/>
        <dsp:cNvSpPr/>
      </dsp:nvSpPr>
      <dsp:spPr>
        <a:xfrm>
          <a:off x="3580918" y="2241845"/>
          <a:ext cx="3471244" cy="347124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0" kern="1200" dirty="0"/>
            <a:t>Risk</a:t>
          </a:r>
        </a:p>
      </dsp:txBody>
      <dsp:txXfrm>
        <a:off x="4642540" y="3138583"/>
        <a:ext cx="2082746" cy="1909184"/>
      </dsp:txXfrm>
    </dsp:sp>
    <dsp:sp modelId="{55177BDC-5DAE-4671-8042-61344CCC56CE}">
      <dsp:nvSpPr>
        <dsp:cNvPr id="0" name=""/>
        <dsp:cNvSpPr/>
      </dsp:nvSpPr>
      <dsp:spPr>
        <a:xfrm>
          <a:off x="1075837" y="2241845"/>
          <a:ext cx="3471244" cy="347124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0" kern="1200" dirty="0"/>
            <a:t>Value</a:t>
          </a:r>
        </a:p>
      </dsp:txBody>
      <dsp:txXfrm>
        <a:off x="1402712" y="3138583"/>
        <a:ext cx="2082746" cy="190918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CAC3BD-28CD-4F33-9F06-2BB52BD06914}">
      <dsp:nvSpPr>
        <dsp:cNvPr id="0" name=""/>
        <dsp:cNvSpPr/>
      </dsp:nvSpPr>
      <dsp:spPr>
        <a:xfrm rot="16200000">
          <a:off x="-1025907" y="2801458"/>
          <a:ext cx="4226560" cy="5757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507810" bIns="0" numCol="1" spcCol="1270" anchor="t" anchorCtr="0">
          <a:noAutofit/>
        </a:bodyPr>
        <a:lstStyle/>
        <a:p>
          <a:pPr marL="0" lvl="0" indent="0" algn="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100" kern="1200" dirty="0"/>
        </a:p>
      </dsp:txBody>
      <dsp:txXfrm>
        <a:off x="-1025907" y="2801458"/>
        <a:ext cx="4226560" cy="575784"/>
      </dsp:txXfrm>
    </dsp:sp>
    <dsp:sp modelId="{EE0EA469-3AA0-4545-969A-1F5CEEF19AF4}">
      <dsp:nvSpPr>
        <dsp:cNvPr id="0" name=""/>
        <dsp:cNvSpPr/>
      </dsp:nvSpPr>
      <dsp:spPr>
        <a:xfrm>
          <a:off x="502713" y="969773"/>
          <a:ext cx="4562641" cy="42265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8272" tIns="507810" rIns="398272" bIns="398272" numCol="1" spcCol="1270" anchor="t" anchorCtr="0">
          <a:noAutofit/>
        </a:bodyPr>
        <a:lstStyle/>
        <a:p>
          <a:pPr marL="285750" lvl="1" indent="-285750" algn="l" defTabSz="1955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400" kern="1200" dirty="0"/>
            <a:t>Translation policy</a:t>
          </a:r>
        </a:p>
        <a:p>
          <a:pPr marL="285750" lvl="1" indent="-285750" algn="l" defTabSz="1955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400" kern="1200" dirty="0"/>
            <a:t>A “traditional” treasury strategy area</a:t>
          </a:r>
        </a:p>
      </dsp:txBody>
      <dsp:txXfrm>
        <a:off x="502713" y="969773"/>
        <a:ext cx="4562641" cy="4226560"/>
      </dsp:txXfrm>
    </dsp:sp>
    <dsp:sp modelId="{B87E8A03-DF9B-4434-AE04-94D131032F0C}">
      <dsp:nvSpPr>
        <dsp:cNvPr id="0" name=""/>
        <dsp:cNvSpPr/>
      </dsp:nvSpPr>
      <dsp:spPr>
        <a:xfrm>
          <a:off x="799480" y="216035"/>
          <a:ext cx="1151568" cy="1151568"/>
        </a:xfrm>
        <a:prstGeom prst="rect">
          <a:avLst/>
        </a:prstGeom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" r="-2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9BEA8A-6693-4B41-9771-F9A055B2755B}">
      <dsp:nvSpPr>
        <dsp:cNvPr id="0" name=""/>
        <dsp:cNvSpPr/>
      </dsp:nvSpPr>
      <dsp:spPr>
        <a:xfrm rot="16200000">
          <a:off x="4414744" y="2801458"/>
          <a:ext cx="4226560" cy="5757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507810" bIns="0" numCol="1" spcCol="1270" anchor="t" anchorCtr="0">
          <a:noAutofit/>
        </a:bodyPr>
        <a:lstStyle/>
        <a:p>
          <a:pPr marL="0" lvl="0" indent="0" algn="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100" kern="1200" dirty="0"/>
        </a:p>
      </dsp:txBody>
      <dsp:txXfrm>
        <a:off x="4414744" y="2801458"/>
        <a:ext cx="4226560" cy="575784"/>
      </dsp:txXfrm>
    </dsp:sp>
    <dsp:sp modelId="{5D0457D9-3C5F-4F61-B543-D8F44A2CB2A8}">
      <dsp:nvSpPr>
        <dsp:cNvPr id="0" name=""/>
        <dsp:cNvSpPr/>
      </dsp:nvSpPr>
      <dsp:spPr>
        <a:xfrm>
          <a:off x="5841107" y="976070"/>
          <a:ext cx="4817636" cy="42265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1160" tIns="507810" rIns="391160" bIns="391160" numCol="1" spcCol="1270" anchor="t" anchorCtr="0">
          <a:noAutofit/>
        </a:bodyPr>
        <a:lstStyle/>
        <a:p>
          <a:pPr marL="285750" lvl="1" indent="-285750" algn="l" defTabSz="1911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300" kern="1200" dirty="0"/>
            <a:t>Measuring value creation</a:t>
          </a:r>
        </a:p>
        <a:p>
          <a:pPr marL="285750" lvl="1" indent="-285750" algn="l" defTabSz="1911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300" kern="1200" dirty="0"/>
            <a:t>The new “strategic” treasurer!</a:t>
          </a:r>
        </a:p>
      </dsp:txBody>
      <dsp:txXfrm>
        <a:off x="5841107" y="976070"/>
        <a:ext cx="4817636" cy="4226560"/>
      </dsp:txXfrm>
    </dsp:sp>
    <dsp:sp modelId="{8C61CF2B-C964-43BC-9E22-0D2036A3B51A}">
      <dsp:nvSpPr>
        <dsp:cNvPr id="0" name=""/>
        <dsp:cNvSpPr/>
      </dsp:nvSpPr>
      <dsp:spPr>
        <a:xfrm>
          <a:off x="6240132" y="216035"/>
          <a:ext cx="1151568" cy="1151568"/>
        </a:xfrm>
        <a:prstGeom prst="rect">
          <a:avLst/>
        </a:prstGeom>
        <a:blipFill rotWithShape="1">
          <a:blip xmlns:r="http://schemas.openxmlformats.org/officeDocument/2006/relationships" r:embed="rId2" cstate="print"/>
          <a:srcRect/>
          <a:stretch>
            <a:fillRect l="-12000" r="-12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2">
  <dgm:title val=""/>
  <dgm:desc val=""/>
  <dgm:catLst>
    <dgm:cat type="list" pri="6000"/>
    <dgm:cat type="relationship" pri="16000"/>
    <dgm:cat type="picture" pri="29000"/>
    <dgm:cat type="pictureconvert" pri="2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/>
    </dgm:varLst>
    <dgm:choose name="Name0">
      <dgm:if name="Name1" func="var" arg="dir" op="equ" val="norm">
        <dgm:alg type="lin">
          <dgm:param type="linDir" val="fromL"/>
          <dgm:param type="nodeVertAlign" val="t"/>
        </dgm:alg>
      </dgm:if>
      <dgm:else name="Name2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refType="h"/>
      <dgm:constr type="w" for="ch" forName="sibTrans" refType="w" refFor="ch" refForName="compositeNode" op="equ" fact="0.2"/>
      <dgm:constr type="h" for="des" forName="childNode" op="equ"/>
      <dgm:constr type="w" for="des" forName="childNode" op="equ"/>
      <dgm:constr type="w" for="des" forName="parentNode" op="equ"/>
      <dgm:constr type="h" for="des" forName="image" op="equ"/>
      <dgm:constr type="w" for="des" forName="image" op="equ"/>
      <dgm:constr type="primFontSz" for="des" forName="parentNode" op="equ" val="65"/>
      <dgm:constr type="primFontSz" for="des" forName="childNode" op="equ" val="65"/>
    </dgm:constrLst>
    <dgm:ruleLst/>
    <dgm:forEach name="Name3" axis="ch" ptType="node">
      <dgm:layoutNode name="compositeNode">
        <dgm:varLst>
          <dgm:bulletEnabled val="1"/>
        </dgm:varLst>
        <dgm:alg type="composite"/>
        <dgm:presOf/>
        <dgm:choose name="Name4">
          <dgm:if name="Name5" func="var" arg="dir" op="equ" val="norm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l" for="ch" forName="image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l" for="ch" forName="childNode" refType="w" refFor="ch" refForName="image" fact="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l" for="ch" forName="parentNode"/>
              <dgm:constr type="r" for="ch" forName="parentNode" refType="l" refFor="ch" refForName="childNode"/>
              <dgm:constr type="rMarg" for="ch" forName="parentNode" refType="w" refFor="ch" refForName="image" fact="1.25"/>
            </dgm:constrLst>
          </dgm:if>
          <dgm:else name="Name6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r" for="ch" forName="image" refType="w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r" for="ch" forName="childNode" refType="w"/>
              <dgm:constr type="rOff" for="ch" forName="childNode" refType="w" refFor="ch" refForName="image" fact="-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r" for="ch" forName="parentNode" refType="w"/>
              <dgm:constr type="l" for="ch" forName="parentNode" refType="r" refFor="ch" refForName="childNode"/>
              <dgm:constr type="lOff" for="ch" forName="parentNode" refType="rOff" refFor="ch" refForName="childNode"/>
              <dgm:constr type="lMarg" for="ch" forName="parentNode" refType="w" refFor="ch" refForName="image" fact="1.25"/>
            </dgm:constrLst>
          </dgm:else>
        </dgm:choose>
        <dgm:ruleLst>
          <dgm:rule type="w" for="ch" forName="childNode" val="NaN" fact="0.4" max="NaN"/>
          <dgm:rule type="h" for="ch" forName="childNode" val="NaN" fact="0.5" max="NaN"/>
        </dgm:ruleLst>
        <dgm:layoutNode name="image" styleLbl="fgImgPlace1">
          <dgm:alg type="sp"/>
          <dgm:shape xmlns:r="http://schemas.openxmlformats.org/officeDocument/2006/relationships" type="rect" r:blip="" zOrderOff="4" blipPhldr="1">
            <dgm:adjLst/>
          </dgm:shape>
          <dgm:presOf/>
          <dgm:constrLst/>
          <dgm:ruleLst/>
        </dgm:layoutNode>
        <dgm:layoutNode name="childNode" styleLbl="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 zOrderOff="2">
            <dgm:adjLst/>
          </dgm:shape>
          <dgm:presOf axis="des" ptType="node"/>
          <dgm:constrLst/>
          <dgm:ruleLst>
            <dgm:rule type="primFontSz" val="5" fact="NaN" max="NaN"/>
          </dgm:ruleLst>
        </dgm:layoutNode>
        <dgm:layoutNode name="parentNode" styleLbl="revTx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>
                <dgm:adjLst/>
              </dgm:shape>
              <dgm:presOf axis="self"/>
              <dgm:constrLst>
                <dgm:constr type="lMarg"/>
                <dgm:constr type="bMarg"/>
                <dgm:constr type="tMarg"/>
              </dgm:constrLst>
            </dgm:if>
            <dgm:else name="Name9">
              <dgm:alg type="tx">
                <dgm:param type="autoTxRot" val="grav"/>
                <dgm:param type="parTxLTRAlign" val="l"/>
                <dgm:param type="parTxRTLAlign" val="l"/>
              </dgm:alg>
              <dgm:shape xmlns:r="http://schemas.openxmlformats.org/officeDocument/2006/relationships" rot="90" type="rect" r:blip="">
                <dgm:adjLst/>
              </dgm:shape>
              <dgm:presOf axis="self"/>
              <dgm:constrLst>
                <dgm:constr type="rMarg"/>
                <dgm:constr type="bMarg"/>
                <dgm:constr type="tMarg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2D3D8-A01B-4486-9C8C-9774F2412C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7F22C1-13DE-415D-9338-AF431EE45D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AEDDE1-89A4-4E98-831E-AFCE8F492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7D26-3572-4B44-BD84-4B8A94FF2F96}" type="datetimeFigureOut">
              <a:rPr lang="en-GB" smtClean="0"/>
              <a:t>18/11/2019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291F7D-58C6-4E5E-B46E-A10C6DB8F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D2FB4E-3FB7-4D02-ACF4-F7C40C4DC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1852A-1496-4AF5-BCE0-A7C96C55D71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4745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81B7EC-3C63-4FFA-89DD-57AE16E0A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96B6C7-4437-4E1D-9E22-5205DF6BD3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9E1529-F055-4260-A8CA-B7932C823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7D26-3572-4B44-BD84-4B8A94FF2F96}" type="datetimeFigureOut">
              <a:rPr lang="en-GB" smtClean="0"/>
              <a:t>18/11/2019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2D5F0D-CC4E-406B-926F-7FAE3656B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7438EE-5C42-4DDC-BC7B-CD796E38C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1852A-1496-4AF5-BCE0-A7C96C55D71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6133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415249-BA67-46FE-9A1D-247E15F432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4F5E10-9FB7-4D61-984C-0527C5023B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AD0457-EE1A-48DF-9AD9-38096EEAF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7D26-3572-4B44-BD84-4B8A94FF2F96}" type="datetimeFigureOut">
              <a:rPr lang="en-GB" smtClean="0"/>
              <a:t>18/11/2019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4925AB-237F-4CEC-9549-02CD0C6CA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460231-4533-4FE6-9EE6-8C8CFC567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1852A-1496-4AF5-BCE0-A7C96C55D71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60663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4F86A-268B-4C56-82A4-66E92CE92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9B1570-AC50-45FD-90C2-DF20948A58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669946-74AC-4F87-B0D4-75A095157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7D26-3572-4B44-BD84-4B8A94FF2F96}" type="datetimeFigureOut">
              <a:rPr lang="en-GB" smtClean="0"/>
              <a:t>18/11/2019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C87F97-0748-4E50-A7C3-823B9A409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4350C-64B4-4A55-98E3-081175040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1852A-1496-4AF5-BCE0-A7C96C55D71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6655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9B270E-60FF-4105-89B6-6E3523F6C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B477D1-96F5-470F-A46F-C6FB2B2D5D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F60A0A-DA5B-499B-8C02-7CB44496B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7D26-3572-4B44-BD84-4B8A94FF2F96}" type="datetimeFigureOut">
              <a:rPr lang="en-GB" smtClean="0"/>
              <a:t>18/11/2019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57D23B-989E-4485-90BB-FDB7C08AC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EB8561-F2B0-4852-9F97-A63212095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1852A-1496-4AF5-BCE0-A7C96C55D71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6614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3D7FEE-5F31-42A1-A3BC-FD1530590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4251BC-7B42-4D57-91FB-DB14F41204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8F936D-14A5-43DC-8406-439480C06A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E5E112-4CBF-4EB7-942B-83CAF1F5F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7D26-3572-4B44-BD84-4B8A94FF2F96}" type="datetimeFigureOut">
              <a:rPr lang="en-GB" smtClean="0"/>
              <a:t>18/11/2019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8C4F1C-EAB6-4415-AD60-DD744C365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C8CF74-BB6B-4D90-803A-36AC647F9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1852A-1496-4AF5-BCE0-A7C96C55D71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4572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7C121-C28B-4831-8F87-C108EF0087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509783-860B-489A-A90C-44D40DB644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04E251-6814-427B-A704-B6735C99DA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ACE1F6-6330-4168-8B0B-0FD8CD5C2B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FDC489-266D-41F1-8A3E-6D217C72AF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B231E21-3762-4233-840A-D3DBA2EA6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7D26-3572-4B44-BD84-4B8A94FF2F96}" type="datetimeFigureOut">
              <a:rPr lang="en-GB" smtClean="0"/>
              <a:t>18/11/2019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379F30-90D4-4778-BAA4-41700430C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499C73-DBC1-4CA1-B62E-2CE932165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1852A-1496-4AF5-BCE0-A7C96C55D71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5949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1664B-DDD0-45A0-8284-AB17BB516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64467D-E680-4FD9-ACD7-6870A3896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7D26-3572-4B44-BD84-4B8A94FF2F96}" type="datetimeFigureOut">
              <a:rPr lang="en-GB" smtClean="0"/>
              <a:t>18/11/2019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88DF76-661F-4D08-9116-D4B0DDEE4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2205E4-A2F5-4C0D-A1AF-E184E36E8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1852A-1496-4AF5-BCE0-A7C96C55D71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7952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354DE5C-3BD0-4704-9463-35EBDE92B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7D26-3572-4B44-BD84-4B8A94FF2F96}" type="datetimeFigureOut">
              <a:rPr lang="en-GB" smtClean="0"/>
              <a:t>18/11/2019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C35002-A25D-4139-B95B-C5CACF13E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0BCD94-1BE9-4330-BA19-EC06D433E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1852A-1496-4AF5-BCE0-A7C96C55D71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8935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DF42A-03F2-49E3-AB56-38E0F6297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5C0BD1-07EB-422A-89A1-6761EE9E72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ED82EC-872D-4E74-B194-E927C2BEC6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9A23D9-7C9A-4C70-BB1A-D39D48E87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7D26-3572-4B44-BD84-4B8A94FF2F96}" type="datetimeFigureOut">
              <a:rPr lang="en-GB" smtClean="0"/>
              <a:t>18/11/2019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E149D0-7EAE-4D55-84FE-2D40D1798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8F112C-6F51-4ECA-8490-F4CEEBE17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1852A-1496-4AF5-BCE0-A7C96C55D71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984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C9F0E7-E083-449A-8797-235D2466D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4F17C4-8D23-49E9-96FC-FC0A341E0B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3143CA-5F63-46C2-AFD7-35B7BF09B9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83968B-9F6E-4471-A36C-CB3DD6949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7D26-3572-4B44-BD84-4B8A94FF2F96}" type="datetimeFigureOut">
              <a:rPr lang="en-GB" smtClean="0"/>
              <a:t>18/11/2019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4071F8-ADBD-4995-8DE2-8341A936A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A94739-CDFF-4D83-919E-0E711A1C4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1852A-1496-4AF5-BCE0-A7C96C55D71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4667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73A849B-4EC4-4FBC-8D85-714901CBB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A01475-45F3-471C-A4F7-FAA686B74A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0BD19-59EB-4967-AF50-B9AB3A4145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0D7D26-3572-4B44-BD84-4B8A94FF2F96}" type="datetimeFigureOut">
              <a:rPr lang="en-GB" smtClean="0"/>
              <a:t>18/11/2019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A129FB-086F-4FC3-899B-6B9FFE1BDC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E4CDBA-3B05-40C5-B3D8-6410115FF4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31852A-1496-4AF5-BCE0-A7C96C55D71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5006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http://www.mwacc.co.uk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4.JP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04E6F-CA76-4612-B5D1-1628CBC1B2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/>
              <a:t>The Strategic Treasurer: what does this mean to me?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0F56D0-7E53-4AD3-A900-34850703E13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Ben Walters, MCT, ACA</a:t>
            </a:r>
          </a:p>
          <a:p>
            <a:r>
              <a:rPr lang="en-GB" dirty="0"/>
              <a:t>Deputy Treasurer</a:t>
            </a:r>
          </a:p>
          <a:p>
            <a:r>
              <a:rPr lang="en-GB" dirty="0"/>
              <a:t>Compass Group PLC</a:t>
            </a:r>
          </a:p>
        </p:txBody>
      </p:sp>
    </p:spTree>
    <p:extLst>
      <p:ext uri="{BB962C8B-B14F-4D97-AF65-F5344CB8AC3E}">
        <p14:creationId xmlns:p14="http://schemas.microsoft.com/office/powerpoint/2010/main" val="20301553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D896E-04B0-47EA-A062-E2F777760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3795"/>
            <a:ext cx="10515600" cy="1325563"/>
          </a:xfrm>
        </p:spPr>
        <p:txBody>
          <a:bodyPr/>
          <a:lstStyle/>
          <a:p>
            <a:r>
              <a:rPr lang="en-GB" b="1" dirty="0"/>
              <a:t>Case study one: translation policy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2E1EFBC-6811-42B8-85B2-0CB24B0426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4481" y="3015780"/>
            <a:ext cx="2558816" cy="247827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C781274-D547-45F6-9D4E-DC05546ED2EE}"/>
              </a:ext>
            </a:extLst>
          </p:cNvPr>
          <p:cNvSpPr txBox="1"/>
          <p:nvPr/>
        </p:nvSpPr>
        <p:spPr>
          <a:xfrm>
            <a:off x="8791075" y="2441328"/>
            <a:ext cx="26870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/>
              <a:t>Net debt</a:t>
            </a:r>
          </a:p>
          <a:p>
            <a:r>
              <a:rPr lang="en-GB" dirty="0"/>
              <a:t>Translated at year end spot rate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AB6BFEB-18C5-4643-8EDA-3DBA2665D66A}"/>
              </a:ext>
            </a:extLst>
          </p:cNvPr>
          <p:cNvSpPr txBox="1"/>
          <p:nvPr/>
        </p:nvSpPr>
        <p:spPr>
          <a:xfrm>
            <a:off x="922421" y="2441328"/>
            <a:ext cx="26870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/>
              <a:t>EBITDA</a:t>
            </a:r>
          </a:p>
          <a:p>
            <a:r>
              <a:rPr lang="en-GB" dirty="0"/>
              <a:t>Translated at average exchange rate for the year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3B4ABF6-B233-46A6-8059-E46036F763A6}"/>
              </a:ext>
            </a:extLst>
          </p:cNvPr>
          <p:cNvSpPr txBox="1"/>
          <p:nvPr/>
        </p:nvSpPr>
        <p:spPr>
          <a:xfrm>
            <a:off x="4029682" y="2115145"/>
            <a:ext cx="4032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The average rate is only 0.6 times as volatile as the closing rate</a:t>
            </a:r>
            <a:r>
              <a:rPr lang="en-GB" baseline="30000" dirty="0"/>
              <a:t>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3E5C63C-34B2-40BD-9C4C-9A5878A20643}"/>
              </a:ext>
            </a:extLst>
          </p:cNvPr>
          <p:cNvSpPr txBox="1"/>
          <p:nvPr/>
        </p:nvSpPr>
        <p:spPr>
          <a:xfrm>
            <a:off x="838200" y="1328749"/>
            <a:ext cx="10431379" cy="52322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chemeClr val="bg1">
                    <a:lumMod val="95000"/>
                  </a:schemeClr>
                </a:solidFill>
              </a:rPr>
              <a:t>The answer is to balance the weighted volatility of each currency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6D78464-1070-451E-9784-04DBAAB0A5CC}"/>
              </a:ext>
            </a:extLst>
          </p:cNvPr>
          <p:cNvSpPr txBox="1"/>
          <p:nvPr/>
        </p:nvSpPr>
        <p:spPr>
          <a:xfrm>
            <a:off x="922421" y="4514883"/>
            <a:ext cx="270309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i="1" dirty="0"/>
              <a:t>So if 55% of your EBITDA is in US dollars….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8636500-E9DF-407A-AB35-AC74B5324F5B}"/>
              </a:ext>
            </a:extLst>
          </p:cNvPr>
          <p:cNvSpPr txBox="1"/>
          <p:nvPr/>
        </p:nvSpPr>
        <p:spPr>
          <a:xfrm>
            <a:off x="8261685" y="4299439"/>
            <a:ext cx="321644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i="1" dirty="0"/>
              <a:t>…hold 33% of your debt in US dollars to balance the weighted volatility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C53D7F0-C9DF-4A63-B99E-3D20C4A406A1}"/>
              </a:ext>
            </a:extLst>
          </p:cNvPr>
          <p:cNvSpPr txBox="1"/>
          <p:nvPr/>
        </p:nvSpPr>
        <p:spPr>
          <a:xfrm>
            <a:off x="909828" y="6411609"/>
            <a:ext cx="662609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aseline="30000" dirty="0"/>
              <a:t>1</a:t>
            </a:r>
            <a:r>
              <a:rPr lang="en-GB" sz="1000" dirty="0"/>
              <a:t> Based on historic market volatility data received from HSBC</a:t>
            </a:r>
          </a:p>
        </p:txBody>
      </p:sp>
    </p:spTree>
    <p:extLst>
      <p:ext uri="{BB962C8B-B14F-4D97-AF65-F5344CB8AC3E}">
        <p14:creationId xmlns:p14="http://schemas.microsoft.com/office/powerpoint/2010/main" val="3993999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1" grpId="0" animBg="1"/>
      <p:bldP spid="14" grpId="0"/>
      <p:bldP spid="15" grpId="0"/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D896E-04B0-47EA-A062-E2F777760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3795"/>
            <a:ext cx="10515600" cy="1325563"/>
          </a:xfrm>
        </p:spPr>
        <p:txBody>
          <a:bodyPr/>
          <a:lstStyle/>
          <a:p>
            <a:r>
              <a:rPr lang="en-GB" b="1" dirty="0"/>
              <a:t>Case study one: translation policy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A185EF9-1989-4881-A9A3-8DD2AF0F3699}"/>
              </a:ext>
            </a:extLst>
          </p:cNvPr>
          <p:cNvSpPr txBox="1"/>
          <p:nvPr/>
        </p:nvSpPr>
        <p:spPr>
          <a:xfrm>
            <a:off x="909828" y="1469358"/>
            <a:ext cx="1022283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600" dirty="0"/>
              <a:t>That was the easy bit, the hard bit was getting it past the Board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600" dirty="0"/>
              <a:t>Distil a complex analysis down into simple terms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600" dirty="0"/>
              <a:t>Peer analysis always a consideration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600" dirty="0"/>
              <a:t>Several relationship banks were concurrently set the same objective, i.e. de-risk the leverage ratio. 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B1444B-624E-4A1B-9288-7FE1D9290971}"/>
              </a:ext>
            </a:extLst>
          </p:cNvPr>
          <p:cNvSpPr txBox="1"/>
          <p:nvPr/>
        </p:nvSpPr>
        <p:spPr>
          <a:xfrm>
            <a:off x="838200" y="3657599"/>
            <a:ext cx="1026913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1463" lvl="1" indent="-27146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600" dirty="0"/>
              <a:t>The policy change meant the Group held less foreign currency debt and more sterling debt than in the past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05EED24-C4CC-4F0D-BAD3-3A8641F1FFA4}"/>
              </a:ext>
            </a:extLst>
          </p:cNvPr>
          <p:cNvSpPr txBox="1"/>
          <p:nvPr/>
        </p:nvSpPr>
        <p:spPr>
          <a:xfrm>
            <a:off x="838200" y="4786411"/>
            <a:ext cx="1019750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1463" indent="-271463">
              <a:buFont typeface="Arial" panose="020B0604020202020204" pitchFamily="34" charset="0"/>
              <a:buChar char="•"/>
            </a:pPr>
            <a:r>
              <a:rPr lang="en-GB" sz="2600" dirty="0"/>
              <a:t>In today’s interest rate environment that gave rise to the added bonus of a far lower interest cost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4440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D896E-04B0-47EA-A062-E2F777760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Case study two: measuring value creation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E045A7-5B3B-4104-90D8-A4725EBA1E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4783"/>
            <a:ext cx="10515600" cy="3251701"/>
          </a:xfrm>
        </p:spPr>
        <p:txBody>
          <a:bodyPr>
            <a:normAutofit lnSpcReduction="10000"/>
          </a:bodyPr>
          <a:lstStyle/>
          <a:p>
            <a:r>
              <a:rPr lang="en-GB" dirty="0"/>
              <a:t>Traditional accounting doesn’t address the measurement of value creation </a:t>
            </a:r>
          </a:p>
          <a:p>
            <a:pPr lvl="1"/>
            <a:r>
              <a:rPr lang="en-GB" dirty="0"/>
              <a:t>Poor understanding of the effectiveness of the strategy</a:t>
            </a:r>
          </a:p>
          <a:p>
            <a:pPr lvl="1"/>
            <a:r>
              <a:rPr lang="en-GB" dirty="0"/>
              <a:t>Capital is allocated to the wrong areas</a:t>
            </a:r>
          </a:p>
          <a:p>
            <a:pPr lvl="1"/>
            <a:r>
              <a:rPr lang="en-GB" dirty="0"/>
              <a:t>Misaligned performance targets and budgets</a:t>
            </a:r>
          </a:p>
          <a:p>
            <a:pPr lvl="1"/>
            <a:r>
              <a:rPr lang="en-GB" dirty="0"/>
              <a:t>Little focus on risks undertaken and capital consumed</a:t>
            </a:r>
          </a:p>
          <a:p>
            <a:pPr marL="457200" lvl="1" indent="0">
              <a:buNone/>
            </a:pPr>
            <a:endParaRPr lang="en-GB" dirty="0"/>
          </a:p>
          <a:p>
            <a:r>
              <a:rPr lang="en-GB" dirty="0"/>
              <a:t>…if only there was a way of directly measuring value creation?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E8EB36-5ED1-40A3-AEF8-9F4C02F45431}"/>
              </a:ext>
            </a:extLst>
          </p:cNvPr>
          <p:cNvSpPr txBox="1"/>
          <p:nvPr/>
        </p:nvSpPr>
        <p:spPr>
          <a:xfrm>
            <a:off x="838200" y="5029018"/>
            <a:ext cx="10872537" cy="89255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GB" sz="2600" b="1" dirty="0">
                <a:solidFill>
                  <a:schemeClr val="bg1">
                    <a:lumMod val="95000"/>
                  </a:schemeClr>
                </a:solidFill>
              </a:rPr>
              <a:t>There is: lets think about how we measure value for a proposed project or even an M&amp;A opportunity</a:t>
            </a:r>
          </a:p>
        </p:txBody>
      </p:sp>
    </p:spTree>
    <p:extLst>
      <p:ext uri="{BB962C8B-B14F-4D97-AF65-F5344CB8AC3E}">
        <p14:creationId xmlns:p14="http://schemas.microsoft.com/office/powerpoint/2010/main" val="2990667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D896E-04B0-47EA-A062-E2F777760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5759"/>
            <a:ext cx="10515600" cy="1325563"/>
          </a:xfrm>
        </p:spPr>
        <p:txBody>
          <a:bodyPr/>
          <a:lstStyle/>
          <a:p>
            <a:r>
              <a:rPr lang="en-GB" b="1" dirty="0"/>
              <a:t>Case study two: measuring value creation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E8EB36-5ED1-40A3-AEF8-9F4C02F45431}"/>
              </a:ext>
            </a:extLst>
          </p:cNvPr>
          <p:cNvSpPr txBox="1"/>
          <p:nvPr/>
        </p:nvSpPr>
        <p:spPr>
          <a:xfrm>
            <a:off x="838200" y="3905593"/>
            <a:ext cx="4744452" cy="209288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GB" sz="2600" b="1" dirty="0">
                <a:solidFill>
                  <a:schemeClr val="bg1">
                    <a:lumMod val="95000"/>
                  </a:schemeClr>
                </a:solidFill>
              </a:rPr>
              <a:t>In the context of a business unit  focus in on the </a:t>
            </a:r>
            <a:r>
              <a:rPr lang="en-GB" sz="2600" b="1" i="1" u="sng" dirty="0">
                <a:solidFill>
                  <a:schemeClr val="bg1">
                    <a:lumMod val="95000"/>
                  </a:schemeClr>
                </a:solidFill>
              </a:rPr>
              <a:t>actual</a:t>
            </a:r>
            <a:r>
              <a:rPr lang="en-GB" sz="2600" b="1" dirty="0">
                <a:solidFill>
                  <a:schemeClr val="bg1">
                    <a:lumMod val="95000"/>
                  </a:schemeClr>
                </a:solidFill>
              </a:rPr>
              <a:t> incremental result for the year just gone to determine if value was created or not. 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C44A4B68-E02A-4469-B432-16C314C48E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361002"/>
              </p:ext>
            </p:extLst>
          </p:nvPr>
        </p:nvGraphicFramePr>
        <p:xfrm>
          <a:off x="838200" y="1232669"/>
          <a:ext cx="10515602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7632">
                  <a:extLst>
                    <a:ext uri="{9D8B030D-6E8A-4147-A177-3AD203B41FA5}">
                      <a16:colId xmlns:a16="http://schemas.microsoft.com/office/drawing/2014/main" val="1373920090"/>
                    </a:ext>
                  </a:extLst>
                </a:gridCol>
                <a:gridCol w="1267995">
                  <a:extLst>
                    <a:ext uri="{9D8B030D-6E8A-4147-A177-3AD203B41FA5}">
                      <a16:colId xmlns:a16="http://schemas.microsoft.com/office/drawing/2014/main" val="3989962896"/>
                    </a:ext>
                  </a:extLst>
                </a:gridCol>
                <a:gridCol w="1267995">
                  <a:extLst>
                    <a:ext uri="{9D8B030D-6E8A-4147-A177-3AD203B41FA5}">
                      <a16:colId xmlns:a16="http://schemas.microsoft.com/office/drawing/2014/main" val="3283088179"/>
                    </a:ext>
                  </a:extLst>
                </a:gridCol>
                <a:gridCol w="1267995">
                  <a:extLst>
                    <a:ext uri="{9D8B030D-6E8A-4147-A177-3AD203B41FA5}">
                      <a16:colId xmlns:a16="http://schemas.microsoft.com/office/drawing/2014/main" val="833727788"/>
                    </a:ext>
                  </a:extLst>
                </a:gridCol>
                <a:gridCol w="1267995">
                  <a:extLst>
                    <a:ext uri="{9D8B030D-6E8A-4147-A177-3AD203B41FA5}">
                      <a16:colId xmlns:a16="http://schemas.microsoft.com/office/drawing/2014/main" val="1113680761"/>
                    </a:ext>
                  </a:extLst>
                </a:gridCol>
                <a:gridCol w="1267995">
                  <a:extLst>
                    <a:ext uri="{9D8B030D-6E8A-4147-A177-3AD203B41FA5}">
                      <a16:colId xmlns:a16="http://schemas.microsoft.com/office/drawing/2014/main" val="956520820"/>
                    </a:ext>
                  </a:extLst>
                </a:gridCol>
                <a:gridCol w="1267995">
                  <a:extLst>
                    <a:ext uri="{9D8B030D-6E8A-4147-A177-3AD203B41FA5}">
                      <a16:colId xmlns:a16="http://schemas.microsoft.com/office/drawing/2014/main" val="33198792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Project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Year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Year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Year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Year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Year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Year 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10721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Incremental cash flow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£0m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+£10m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+£10m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+£10m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+£10m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+£10m</a:t>
                      </a:r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60627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Discount @ 10% hurdle 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£0m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£9.1m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£8.3m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£7.5m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£6.8m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£6.2m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59050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Capital investment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(£35m)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86659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NPV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+£2.9m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7232881"/>
                  </a:ext>
                </a:extLst>
              </a:tr>
            </a:tbl>
          </a:graphicData>
        </a:graphic>
      </p:graphicFrame>
      <p:sp>
        <p:nvSpPr>
          <p:cNvPr id="10" name="Oval 9">
            <a:extLst>
              <a:ext uri="{FF2B5EF4-FFF2-40B4-BE49-F238E27FC236}">
                <a16:creationId xmlns:a16="http://schemas.microsoft.com/office/drawing/2014/main" id="{973CAAF9-E6D0-45E8-B3FD-7E300A85F1F4}"/>
              </a:ext>
            </a:extLst>
          </p:cNvPr>
          <p:cNvSpPr/>
          <p:nvPr/>
        </p:nvSpPr>
        <p:spPr>
          <a:xfrm>
            <a:off x="3310868" y="1477262"/>
            <a:ext cx="2913470" cy="206320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A1533A30-F719-4BBC-9E92-D5AC6070B5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3603284"/>
              </p:ext>
            </p:extLst>
          </p:nvPr>
        </p:nvGraphicFramePr>
        <p:xfrm>
          <a:off x="5999747" y="3905593"/>
          <a:ext cx="5354053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59457">
                  <a:extLst>
                    <a:ext uri="{9D8B030D-6E8A-4147-A177-3AD203B41FA5}">
                      <a16:colId xmlns:a16="http://schemas.microsoft.com/office/drawing/2014/main" val="1373920090"/>
                    </a:ext>
                  </a:extLst>
                </a:gridCol>
                <a:gridCol w="1147298">
                  <a:extLst>
                    <a:ext uri="{9D8B030D-6E8A-4147-A177-3AD203B41FA5}">
                      <a16:colId xmlns:a16="http://schemas.microsoft.com/office/drawing/2014/main" val="3989962896"/>
                    </a:ext>
                  </a:extLst>
                </a:gridCol>
                <a:gridCol w="1147298">
                  <a:extLst>
                    <a:ext uri="{9D8B030D-6E8A-4147-A177-3AD203B41FA5}">
                      <a16:colId xmlns:a16="http://schemas.microsoft.com/office/drawing/2014/main" val="32830881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Business unit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Year 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Year 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10721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Incremental cash flow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+£10m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60627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Capitalise for asset life of 5 years and @ 10% hurdle 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£37.9m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59050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Capital investment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(£35m)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86659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NPV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+£2.9m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7232881"/>
                  </a:ext>
                </a:extLst>
              </a:tr>
            </a:tbl>
          </a:graphicData>
        </a:graphic>
      </p:graphicFrame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2E329C1C-E10D-469D-8300-57B3605F6E18}"/>
              </a:ext>
            </a:extLst>
          </p:cNvPr>
          <p:cNvCxnSpPr>
            <a:cxnSpLocks/>
            <a:stCxn id="10" idx="5"/>
          </p:cNvCxnSpPr>
          <p:nvPr/>
        </p:nvCxnSpPr>
        <p:spPr>
          <a:xfrm>
            <a:off x="5797670" y="3238318"/>
            <a:ext cx="555004" cy="66727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075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D896E-04B0-47EA-A062-E2F777760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9220"/>
            <a:ext cx="10515600" cy="1325563"/>
          </a:xfrm>
        </p:spPr>
        <p:txBody>
          <a:bodyPr/>
          <a:lstStyle/>
          <a:p>
            <a:r>
              <a:rPr lang="en-GB" b="1" dirty="0"/>
              <a:t>Case study two: measuring value creation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E045A7-5B3B-4104-90D8-A4725EBA1E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6341"/>
            <a:ext cx="10515600" cy="4719554"/>
          </a:xfrm>
        </p:spPr>
        <p:txBody>
          <a:bodyPr>
            <a:normAutofit lnSpcReduction="10000"/>
          </a:bodyPr>
          <a:lstStyle/>
          <a:p>
            <a:r>
              <a:rPr lang="en-GB" dirty="0"/>
              <a:t>As well as measuring past performance this technique can be used to set budgets that create value</a:t>
            </a:r>
          </a:p>
          <a:p>
            <a:r>
              <a:rPr lang="en-GB" dirty="0"/>
              <a:t>Based on incremental cash flows: </a:t>
            </a:r>
          </a:p>
          <a:p>
            <a:pPr lvl="1"/>
            <a:r>
              <a:rPr lang="en-GB" dirty="0"/>
              <a:t>No accounting adjustment distortions</a:t>
            </a:r>
          </a:p>
          <a:p>
            <a:pPr lvl="1"/>
            <a:r>
              <a:rPr lang="en-GB" dirty="0"/>
              <a:t>No complex adjustments and restatements (e.g. EVA)</a:t>
            </a:r>
          </a:p>
          <a:p>
            <a:pPr lvl="1"/>
            <a:r>
              <a:rPr lang="en-GB" dirty="0"/>
              <a:t>No impact from inflation</a:t>
            </a:r>
          </a:p>
          <a:p>
            <a:pPr marL="457200" lvl="1" indent="0">
              <a:buNone/>
            </a:pPr>
            <a:endParaRPr lang="en-GB" dirty="0"/>
          </a:p>
          <a:p>
            <a:r>
              <a:rPr lang="en-GB" dirty="0"/>
              <a:t>Simple, transparent and easy to implement</a:t>
            </a:r>
          </a:p>
          <a:p>
            <a:pPr lvl="1"/>
            <a:r>
              <a:rPr lang="en-GB" dirty="0"/>
              <a:t>Virtually everyone accepts NPV as a technique</a:t>
            </a:r>
          </a:p>
          <a:p>
            <a:pPr lvl="1"/>
            <a:r>
              <a:rPr lang="en-GB" dirty="0"/>
              <a:t>All that is required is a simple income statement and capital spend data</a:t>
            </a:r>
          </a:p>
          <a:p>
            <a:pPr lvl="1"/>
            <a:r>
              <a:rPr lang="en-GB" dirty="0"/>
              <a:t>Flexible: can cope with timing differences for cash generation and capital spend</a:t>
            </a:r>
          </a:p>
        </p:txBody>
      </p:sp>
    </p:spTree>
    <p:extLst>
      <p:ext uri="{BB962C8B-B14F-4D97-AF65-F5344CB8AC3E}">
        <p14:creationId xmlns:p14="http://schemas.microsoft.com/office/powerpoint/2010/main" val="773843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D896E-04B0-47EA-A062-E2F777760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9220"/>
            <a:ext cx="10515600" cy="1325563"/>
          </a:xfrm>
        </p:spPr>
        <p:txBody>
          <a:bodyPr/>
          <a:lstStyle/>
          <a:p>
            <a:r>
              <a:rPr lang="en-GB" b="1" dirty="0"/>
              <a:t>In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E045A7-5B3B-4104-90D8-A4725EBA1E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6341"/>
            <a:ext cx="10515600" cy="4719554"/>
          </a:xfrm>
        </p:spPr>
        <p:txBody>
          <a:bodyPr>
            <a:normAutofit/>
          </a:bodyPr>
          <a:lstStyle/>
          <a:p>
            <a:r>
              <a:rPr lang="en-GB" dirty="0"/>
              <a:t>Successful strategy goes hand in hand with risk management and the ability to measure value</a:t>
            </a:r>
          </a:p>
          <a:p>
            <a:r>
              <a:rPr lang="en-GB" dirty="0"/>
              <a:t>Treasurers are uniquely placed to develop financial strategy within their organisations: risk and value are core to the profession</a:t>
            </a:r>
          </a:p>
          <a:p>
            <a:r>
              <a:rPr lang="en-GB" dirty="0"/>
              <a:t>But this involves expanding beyond the traditional responsibilities of the Treasury function</a:t>
            </a:r>
          </a:p>
          <a:p>
            <a:r>
              <a:rPr lang="en-GB" dirty="0"/>
              <a:t>Adapting the corporate finance skills Treasurers have to align to corporate strategy is the essence of the strategic treasurer</a:t>
            </a:r>
          </a:p>
        </p:txBody>
      </p:sp>
    </p:spTree>
    <p:extLst>
      <p:ext uri="{BB962C8B-B14F-4D97-AF65-F5344CB8AC3E}">
        <p14:creationId xmlns:p14="http://schemas.microsoft.com/office/powerpoint/2010/main" val="548726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D896E-04B0-47EA-A062-E2F777760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9220"/>
            <a:ext cx="10515600" cy="1325563"/>
          </a:xfrm>
        </p:spPr>
        <p:txBody>
          <a:bodyPr/>
          <a:lstStyle/>
          <a:p>
            <a:r>
              <a:rPr lang="en-GB" b="1" dirty="0"/>
              <a:t>A shameless plug…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E045A7-5B3B-4104-90D8-A4725EBA1E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6341"/>
            <a:ext cx="10515600" cy="1081038"/>
          </a:xfrm>
        </p:spPr>
        <p:txBody>
          <a:bodyPr>
            <a:normAutofit/>
          </a:bodyPr>
          <a:lstStyle/>
          <a:p>
            <a:r>
              <a:rPr lang="en-GB" dirty="0"/>
              <a:t>If you like these ideas check out my website </a:t>
            </a:r>
            <a:r>
              <a:rPr lang="en-GB" u="sng" dirty="0">
                <a:solidFill>
                  <a:srgbClr val="0070C0"/>
                </a:solidFill>
                <a:hlinkClick r:id="rId2"/>
              </a:rPr>
              <a:t>mwacc.co.uk</a:t>
            </a:r>
            <a:endParaRPr lang="en-GB" u="sng" dirty="0">
              <a:solidFill>
                <a:srgbClr val="0070C0"/>
              </a:solidFill>
            </a:endParaRPr>
          </a:p>
          <a:p>
            <a:r>
              <a:rPr lang="en-GB" dirty="0"/>
              <a:t>Contains published articles in the following areas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28800E7-1141-46E8-B546-F9266C941C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417379"/>
            <a:ext cx="2299307" cy="131907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36FB939-0295-45A3-A9AE-7F3BB5B1BC3B}"/>
              </a:ext>
            </a:extLst>
          </p:cNvPr>
          <p:cNvSpPr txBox="1"/>
          <p:nvPr/>
        </p:nvSpPr>
        <p:spPr>
          <a:xfrm>
            <a:off x="3399768" y="2466241"/>
            <a:ext cx="81511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Why WACC is </a:t>
            </a:r>
            <a:r>
              <a:rPr lang="en-GB" sz="2400" b="1" i="1" u="sng" dirty="0"/>
              <a:t>THE WRONG HURDLE RATE </a:t>
            </a:r>
            <a:r>
              <a:rPr lang="en-GB" sz="2400" dirty="0"/>
              <a:t>to use when evaluating a corporate investment decision.  Introducing MWACC, the new corporate hurdle rate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49DD07A-1204-4930-8C8C-CC39186ED8B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580" y="3950596"/>
            <a:ext cx="1862546" cy="1183107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A8B9CA9C-B564-4D2C-BA66-91EEDBD02567}"/>
              </a:ext>
            </a:extLst>
          </p:cNvPr>
          <p:cNvSpPr txBox="1"/>
          <p:nvPr/>
        </p:nvSpPr>
        <p:spPr>
          <a:xfrm>
            <a:off x="3399768" y="3950596"/>
            <a:ext cx="81511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i="1" u="sng" dirty="0"/>
              <a:t>Monte Carlo or Bust????</a:t>
            </a:r>
          </a:p>
          <a:p>
            <a:r>
              <a:rPr lang="en-GB" sz="2400" dirty="0"/>
              <a:t>Introducing accessible Monte Carlo simulation into Excel: building more realistic models to guide strategy and investment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E4540B6-382A-4009-B540-7A4F9E087F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380" y="5347844"/>
            <a:ext cx="2034946" cy="1348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67807C3B-BF99-4B30-B7DF-0CE393588A4D}"/>
              </a:ext>
            </a:extLst>
          </p:cNvPr>
          <p:cNvSpPr txBox="1"/>
          <p:nvPr/>
        </p:nvSpPr>
        <p:spPr>
          <a:xfrm>
            <a:off x="3399768" y="5347844"/>
            <a:ext cx="81511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i="1" u="sng" dirty="0"/>
              <a:t>Gain – Loss spread</a:t>
            </a:r>
          </a:p>
          <a:p>
            <a:r>
              <a:rPr lang="en-GB" sz="2400" dirty="0"/>
              <a:t>Forget standard deviations…tell the story intuitively: this is the chance of a bad outcome and this is the size of the average loss</a:t>
            </a:r>
          </a:p>
        </p:txBody>
      </p:sp>
    </p:spTree>
    <p:extLst>
      <p:ext uri="{BB962C8B-B14F-4D97-AF65-F5344CB8AC3E}">
        <p14:creationId xmlns:p14="http://schemas.microsoft.com/office/powerpoint/2010/main" val="369016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  <p:bldP spid="12" grpId="0"/>
      <p:bldP spid="1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CDC39E5-3012-47C7-800D-7077F81B731D}"/>
              </a:ext>
            </a:extLst>
          </p:cNvPr>
          <p:cNvSpPr txBox="1"/>
          <p:nvPr/>
        </p:nvSpPr>
        <p:spPr>
          <a:xfrm>
            <a:off x="730994" y="678028"/>
            <a:ext cx="10515600" cy="532453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en-GB" sz="2000" b="1" dirty="0">
              <a:solidFill>
                <a:schemeClr val="bg1"/>
              </a:solidFill>
            </a:endParaRPr>
          </a:p>
          <a:p>
            <a:r>
              <a:rPr lang="en-GB" sz="7000" b="1" dirty="0">
                <a:solidFill>
                  <a:schemeClr val="bg1"/>
                </a:solidFill>
              </a:rPr>
              <a:t>“Bite sized corporate finance for the real world”</a:t>
            </a:r>
          </a:p>
          <a:p>
            <a:endParaRPr lang="en-GB" sz="2000" b="1" u="sng" dirty="0">
              <a:solidFill>
                <a:schemeClr val="bg1"/>
              </a:solidFill>
            </a:endParaRPr>
          </a:p>
          <a:p>
            <a:endParaRPr lang="en-GB" sz="4000" b="1" dirty="0">
              <a:solidFill>
                <a:schemeClr val="bg1"/>
              </a:solidFill>
            </a:endParaRPr>
          </a:p>
          <a:p>
            <a:endParaRPr lang="en-GB" sz="4000" b="1" dirty="0">
              <a:solidFill>
                <a:schemeClr val="bg1"/>
              </a:solidFill>
            </a:endParaRPr>
          </a:p>
          <a:p>
            <a:r>
              <a:rPr lang="en-GB" sz="4000" b="1" dirty="0">
                <a:solidFill>
                  <a:schemeClr val="bg1"/>
                </a:solidFill>
              </a:rPr>
              <a:t>Website: mwacc.co.uk</a:t>
            </a:r>
          </a:p>
          <a:p>
            <a:r>
              <a:rPr lang="en-GB" sz="4000" b="1" u="sng" dirty="0">
                <a:solidFill>
                  <a:schemeClr val="bg1"/>
                </a:solidFill>
              </a:rPr>
              <a:t>Email: enquiries@mwacc.co.uk</a:t>
            </a:r>
            <a:endParaRPr lang="en-GB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3596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7E766-5F3D-472F-A9BB-C816CB11A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315"/>
            <a:ext cx="10515600" cy="1325563"/>
          </a:xfrm>
        </p:spPr>
        <p:txBody>
          <a:bodyPr/>
          <a:lstStyle/>
          <a:p>
            <a:r>
              <a:rPr lang="en-GB" b="1" dirty="0"/>
              <a:t>What is strategy?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996E01-2123-49D7-8C9B-2270A0C29A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66678"/>
            <a:ext cx="10515600" cy="5053263"/>
          </a:xfrm>
        </p:spPr>
        <p:txBody>
          <a:bodyPr>
            <a:normAutofit/>
          </a:bodyPr>
          <a:lstStyle/>
          <a:p>
            <a:r>
              <a:rPr lang="en-GB" dirty="0"/>
              <a:t>“Strategy is a high-level plan to achieve one or more goals under conditions of uncertainty “</a:t>
            </a:r>
          </a:p>
          <a:p>
            <a:pPr marL="271463" indent="0">
              <a:buNone/>
            </a:pPr>
            <a:r>
              <a:rPr lang="en-GB" sz="2000" i="1" dirty="0"/>
              <a:t>Wikipedia</a:t>
            </a:r>
          </a:p>
          <a:p>
            <a:pPr marL="265113" indent="-265113"/>
            <a:endParaRPr lang="en-GB" dirty="0"/>
          </a:p>
          <a:p>
            <a:pPr marL="265113" indent="-265113"/>
            <a:r>
              <a:rPr lang="en-GB" dirty="0"/>
              <a:t>“The biggest risk is not taking any risk. In a world that’s changing really quickly, the only strategy that is guaranteed to fail is not taking risks.” </a:t>
            </a:r>
          </a:p>
          <a:p>
            <a:pPr marL="271463" indent="0">
              <a:buNone/>
            </a:pPr>
            <a:r>
              <a:rPr lang="en-GB" sz="2000" i="1" dirty="0"/>
              <a:t>Mark Zuckerberg</a:t>
            </a:r>
          </a:p>
          <a:p>
            <a:pPr marL="271463" indent="0">
              <a:buNone/>
            </a:pPr>
            <a:endParaRPr lang="en-GB" dirty="0"/>
          </a:p>
          <a:p>
            <a:r>
              <a:rPr lang="en-GB" dirty="0"/>
              <a:t>“Strategy without process is little more than a wish list”</a:t>
            </a:r>
          </a:p>
          <a:p>
            <a:pPr marL="0" indent="265113">
              <a:buNone/>
            </a:pPr>
            <a:r>
              <a:rPr lang="en-GB" sz="2000" i="1" dirty="0"/>
              <a:t>Robert Filek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7180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7E766-5F3D-472F-A9BB-C816CB11A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315"/>
            <a:ext cx="10515600" cy="1325563"/>
          </a:xfrm>
        </p:spPr>
        <p:txBody>
          <a:bodyPr/>
          <a:lstStyle/>
          <a:p>
            <a:r>
              <a:rPr lang="en-GB" b="1" dirty="0"/>
              <a:t>Some good strategies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996E01-2123-49D7-8C9B-2270A0C29A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66678"/>
            <a:ext cx="10515600" cy="5053263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Cost efficiency: Toyota takes huge market share from US car makers in their own backyard</a:t>
            </a:r>
          </a:p>
          <a:p>
            <a:pPr marL="271463" indent="0">
              <a:buNone/>
            </a:pPr>
            <a:r>
              <a:rPr lang="en-GB" sz="2000" i="1" dirty="0"/>
              <a:t>How: by building more efficient and cost effective production lines.  Learning from their own mistakes and studying how rivals work.</a:t>
            </a:r>
          </a:p>
          <a:p>
            <a:pPr marL="265113" indent="-265113"/>
            <a:endParaRPr lang="en-GB" dirty="0"/>
          </a:p>
          <a:p>
            <a:pPr marL="265113" indent="-265113"/>
            <a:r>
              <a:rPr lang="en-GB" dirty="0"/>
              <a:t>Differentiation: PayPal took on the banking industry with an entirely new way of paying for things</a:t>
            </a:r>
          </a:p>
          <a:p>
            <a:pPr marL="265113" indent="0">
              <a:buNone/>
            </a:pPr>
            <a:r>
              <a:rPr lang="en-GB" sz="2000" dirty="0"/>
              <a:t>How: their technology is superior to most banks, they build partnerships with retailers such as Ebay directly and they have built huge trust from consumers.</a:t>
            </a:r>
          </a:p>
          <a:p>
            <a:pPr marL="271463" indent="0">
              <a:buNone/>
            </a:pPr>
            <a:endParaRPr lang="en-GB" dirty="0"/>
          </a:p>
          <a:p>
            <a:pPr marL="265113" indent="-265113"/>
            <a:r>
              <a:rPr lang="en-GB" dirty="0"/>
              <a:t>Focus (niche): Hubspot have a achieved a valuation of over $2bn practically inventing a market that didn’t exist before.</a:t>
            </a:r>
          </a:p>
          <a:p>
            <a:pPr marL="265113" indent="0">
              <a:buNone/>
            </a:pPr>
            <a:r>
              <a:rPr lang="en-GB" sz="2100" dirty="0"/>
              <a:t>How: Hubspot invented a new kind of “in-bound” on-line marketing, replacing pop-ups with links to content to draw potential customers in.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2533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7E766-5F3D-472F-A9BB-C816CB11A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315"/>
            <a:ext cx="10515600" cy="1325563"/>
          </a:xfrm>
        </p:spPr>
        <p:txBody>
          <a:bodyPr/>
          <a:lstStyle/>
          <a:p>
            <a:r>
              <a:rPr lang="en-GB" b="1" dirty="0"/>
              <a:t>…and some bad ones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996E01-2123-49D7-8C9B-2270A0C29A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66678"/>
            <a:ext cx="10515600" cy="5053263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Cost efficiency: Shlitz brewing company went from making the US’s most popular beer to producing a beer that tasted awful.</a:t>
            </a:r>
          </a:p>
          <a:p>
            <a:pPr marL="271463" indent="0">
              <a:buNone/>
            </a:pPr>
            <a:r>
              <a:rPr lang="en-GB" sz="2000" i="1" dirty="0"/>
              <a:t>How: by reducing brewing time from 40 to 15 days and replacing barley with corn syrup Schlitz managed to produce something described as “unfermented mucous”</a:t>
            </a:r>
          </a:p>
          <a:p>
            <a:pPr marL="265113" indent="-265113"/>
            <a:endParaRPr lang="en-GB" dirty="0"/>
          </a:p>
          <a:p>
            <a:pPr marL="265113" indent="-265113"/>
            <a:r>
              <a:rPr lang="en-GB" dirty="0"/>
              <a:t>Differentiation: Kmart (now known as Sears) in the US has lost consistent market share to rivals WalMart and Target</a:t>
            </a:r>
          </a:p>
          <a:p>
            <a:pPr marL="265113" indent="0">
              <a:buNone/>
            </a:pPr>
            <a:r>
              <a:rPr lang="en-GB" sz="2000" dirty="0"/>
              <a:t>How: their vision statement says it all, “to thrive as a mass merchandising company that offers customers quality products through a portfolio of exclusive brands and labels”</a:t>
            </a:r>
          </a:p>
          <a:p>
            <a:pPr marL="271463" indent="0">
              <a:buNone/>
            </a:pPr>
            <a:endParaRPr lang="en-GB" dirty="0"/>
          </a:p>
          <a:p>
            <a:pPr marL="265113" indent="-265113"/>
            <a:r>
              <a:rPr lang="en-GB" dirty="0"/>
              <a:t>Focus (niche): Green Tree offered 30 years mortgages on trailers during the early 2000’s.  The business, with huge debts, was destroyed in 2008.</a:t>
            </a:r>
          </a:p>
          <a:p>
            <a:pPr marL="265113" indent="0">
              <a:buNone/>
            </a:pPr>
            <a:r>
              <a:rPr lang="en-GB" sz="2100" dirty="0"/>
              <a:t>How: a niche that should never be!  Backed by powerhouse names in the banking world, the fundamentals of sound lending really were cast aside in this particular niche market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1410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92B22-8745-4C45-B8A6-E3D92F3DB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98"/>
            <a:ext cx="10515600" cy="1325563"/>
          </a:xfrm>
        </p:spPr>
        <p:txBody>
          <a:bodyPr/>
          <a:lstStyle/>
          <a:p>
            <a:r>
              <a:rPr lang="en-GB" b="1" dirty="0"/>
              <a:t>How can financial strategy support the general corporate strategy?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177D71-70CC-4815-9F33-27A974173B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123364"/>
          </a:xfrm>
        </p:spPr>
        <p:txBody>
          <a:bodyPr/>
          <a:lstStyle/>
          <a:p>
            <a:r>
              <a:rPr lang="en-GB" dirty="0"/>
              <a:t>Survival</a:t>
            </a:r>
          </a:p>
          <a:p>
            <a:r>
              <a:rPr lang="en-GB" dirty="0"/>
              <a:t>Instil discipline</a:t>
            </a:r>
          </a:p>
          <a:p>
            <a:r>
              <a:rPr lang="en-GB" dirty="0"/>
              <a:t>Feedback</a:t>
            </a:r>
          </a:p>
          <a:p>
            <a:r>
              <a:rPr lang="en-GB" dirty="0"/>
              <a:t>Risk management</a:t>
            </a:r>
          </a:p>
          <a:p>
            <a:r>
              <a:rPr lang="en-GB" dirty="0"/>
              <a:t>Incentives</a:t>
            </a:r>
          </a:p>
          <a:p>
            <a:r>
              <a:rPr lang="en-GB" dirty="0"/>
              <a:t>Capital and resource allocation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DEF2385-E756-40AF-B10F-EBDEC4927990}"/>
              </a:ext>
            </a:extLst>
          </p:cNvPr>
          <p:cNvSpPr txBox="1"/>
          <p:nvPr/>
        </p:nvSpPr>
        <p:spPr>
          <a:xfrm>
            <a:off x="838200" y="5277853"/>
            <a:ext cx="108324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Treasury uniquely placed to take a central role in many of these activities.  A place that seems to be increasingly appreciated by the C suite</a:t>
            </a:r>
          </a:p>
        </p:txBody>
      </p:sp>
    </p:spTree>
    <p:extLst>
      <p:ext uri="{BB962C8B-B14F-4D97-AF65-F5344CB8AC3E}">
        <p14:creationId xmlns:p14="http://schemas.microsoft.com/office/powerpoint/2010/main" val="4293800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EDF14E7E-7F5C-44C4-9F68-D8FA0D02E16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27898284"/>
              </p:ext>
            </p:extLst>
          </p:nvPr>
        </p:nvGraphicFramePr>
        <p:xfrm>
          <a:off x="1390316" y="208547"/>
          <a:ext cx="8128000" cy="57854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hought Bubble: Cloud 5">
            <a:extLst>
              <a:ext uri="{FF2B5EF4-FFF2-40B4-BE49-F238E27FC236}">
                <a16:creationId xmlns:a16="http://schemas.microsoft.com/office/drawing/2014/main" id="{1DEC8A4A-5E67-44DF-A0E9-571E0DF5C3AF}"/>
              </a:ext>
            </a:extLst>
          </p:cNvPr>
          <p:cNvSpPr/>
          <p:nvPr/>
        </p:nvSpPr>
        <p:spPr>
          <a:xfrm>
            <a:off x="7872662" y="303684"/>
            <a:ext cx="4050631" cy="2528860"/>
          </a:xfrm>
          <a:prstGeom prst="cloudCallout">
            <a:avLst>
              <a:gd name="adj1" fmla="val -85517"/>
              <a:gd name="adj2" fmla="val 54286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dirty="0">
                <a:solidFill>
                  <a:schemeClr val="tx1"/>
                </a:solidFill>
              </a:rPr>
              <a:t>“Whatever the financial risks, the biggest risk is strategic choice.  Any company that backs the wrong business opportunities…is heading for trouble”</a:t>
            </a:r>
            <a:r>
              <a:rPr lang="en-GB" sz="1200" dirty="0">
                <a:solidFill>
                  <a:schemeClr val="tx1"/>
                </a:solidFill>
              </a:rPr>
              <a:t>	</a:t>
            </a:r>
          </a:p>
          <a:p>
            <a:r>
              <a:rPr lang="en-GB" sz="1200" i="1" dirty="0">
                <a:solidFill>
                  <a:schemeClr val="tx1"/>
                </a:solidFill>
              </a:rPr>
              <a:t>David Blackwood, Group Treasurer, ICI</a:t>
            </a:r>
          </a:p>
        </p:txBody>
      </p:sp>
      <p:sp>
        <p:nvSpPr>
          <p:cNvPr id="9" name="Thought Bubble: Cloud 8">
            <a:extLst>
              <a:ext uri="{FF2B5EF4-FFF2-40B4-BE49-F238E27FC236}">
                <a16:creationId xmlns:a16="http://schemas.microsoft.com/office/drawing/2014/main" id="{064AE50D-D100-4EAB-90D7-21E3B700A307}"/>
              </a:ext>
            </a:extLst>
          </p:cNvPr>
          <p:cNvSpPr/>
          <p:nvPr/>
        </p:nvSpPr>
        <p:spPr>
          <a:xfrm>
            <a:off x="405062" y="725904"/>
            <a:ext cx="3429002" cy="2169697"/>
          </a:xfrm>
          <a:prstGeom prst="cloudCallout">
            <a:avLst>
              <a:gd name="adj1" fmla="val 71245"/>
              <a:gd name="adj2" fmla="val 53245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dirty="0">
                <a:solidFill>
                  <a:schemeClr val="tx1"/>
                </a:solidFill>
              </a:rPr>
              <a:t>“However beautiful the strategy, you should occasionally look at the results”</a:t>
            </a:r>
            <a:r>
              <a:rPr lang="en-GB" sz="1200" dirty="0">
                <a:solidFill>
                  <a:schemeClr val="tx1"/>
                </a:solidFill>
              </a:rPr>
              <a:t>	</a:t>
            </a:r>
          </a:p>
          <a:p>
            <a:r>
              <a:rPr lang="en-GB" sz="1200" i="1" dirty="0">
                <a:solidFill>
                  <a:schemeClr val="tx1"/>
                </a:solidFill>
              </a:rPr>
              <a:t>Winston Churchill</a:t>
            </a:r>
          </a:p>
        </p:txBody>
      </p:sp>
      <p:sp>
        <p:nvSpPr>
          <p:cNvPr id="10" name="Thought Bubble: Cloud 9">
            <a:extLst>
              <a:ext uri="{FF2B5EF4-FFF2-40B4-BE49-F238E27FC236}">
                <a16:creationId xmlns:a16="http://schemas.microsoft.com/office/drawing/2014/main" id="{11809AA6-4530-4344-9F9D-4068F37C7445}"/>
              </a:ext>
            </a:extLst>
          </p:cNvPr>
          <p:cNvSpPr/>
          <p:nvPr/>
        </p:nvSpPr>
        <p:spPr>
          <a:xfrm>
            <a:off x="546435" y="5117432"/>
            <a:ext cx="4104774" cy="1596857"/>
          </a:xfrm>
          <a:prstGeom prst="cloudCallout">
            <a:avLst>
              <a:gd name="adj1" fmla="val 68139"/>
              <a:gd name="adj2" fmla="val -90543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dirty="0">
                <a:solidFill>
                  <a:schemeClr val="tx1"/>
                </a:solidFill>
              </a:rPr>
              <a:t>“Traditional accounting just cannot capture the measurement of value creation or risk”</a:t>
            </a:r>
            <a:r>
              <a:rPr lang="en-GB" sz="1200" dirty="0">
                <a:solidFill>
                  <a:schemeClr val="tx1"/>
                </a:solidFill>
              </a:rPr>
              <a:t>	</a:t>
            </a:r>
          </a:p>
          <a:p>
            <a:r>
              <a:rPr lang="en-GB" sz="1200" i="1" dirty="0">
                <a:solidFill>
                  <a:schemeClr val="tx1"/>
                </a:solidFill>
              </a:rPr>
              <a:t>Ben Walters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199EE9C-AA16-450E-A83C-330A7AE34C59}"/>
              </a:ext>
            </a:extLst>
          </p:cNvPr>
          <p:cNvSpPr txBox="1"/>
          <p:nvPr/>
        </p:nvSpPr>
        <p:spPr>
          <a:xfrm>
            <a:off x="8614612" y="3761874"/>
            <a:ext cx="330868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/>
              <a:t>The Treasurer’s role should be central</a:t>
            </a:r>
          </a:p>
        </p:txBody>
      </p:sp>
    </p:spTree>
    <p:extLst>
      <p:ext uri="{BB962C8B-B14F-4D97-AF65-F5344CB8AC3E}">
        <p14:creationId xmlns:p14="http://schemas.microsoft.com/office/powerpoint/2010/main" val="4172247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0" grpId="0" animBg="1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92B22-8745-4C45-B8A6-E3D92F3DB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1772" y="1951577"/>
            <a:ext cx="10515600" cy="1325563"/>
          </a:xfrm>
        </p:spPr>
        <p:txBody>
          <a:bodyPr>
            <a:normAutofit/>
          </a:bodyPr>
          <a:lstStyle/>
          <a:p>
            <a:r>
              <a:rPr lang="en-GB" sz="3500" b="1" dirty="0"/>
              <a:t>How many of you work for an entity that uses NPV (IRR) for investment evaluation?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DEF2385-E756-40AF-B10F-EBDEC4927990}"/>
              </a:ext>
            </a:extLst>
          </p:cNvPr>
          <p:cNvSpPr txBox="1"/>
          <p:nvPr/>
        </p:nvSpPr>
        <p:spPr>
          <a:xfrm>
            <a:off x="911772" y="3426327"/>
            <a:ext cx="1083243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500" b="1" dirty="0">
                <a:latin typeface="+mj-lt"/>
                <a:ea typeface="+mj-ea"/>
                <a:cs typeface="+mj-cs"/>
              </a:rPr>
              <a:t>How many of you work for an entity that uses a hurdle rate for this that is </a:t>
            </a:r>
            <a:r>
              <a:rPr lang="en-GB" sz="3500" b="1" i="1" u="sng" dirty="0">
                <a:latin typeface="+mj-lt"/>
                <a:ea typeface="+mj-ea"/>
                <a:cs typeface="+mj-cs"/>
              </a:rPr>
              <a:t>higher </a:t>
            </a:r>
            <a:r>
              <a:rPr lang="en-GB" sz="3500" b="1" dirty="0">
                <a:latin typeface="+mj-lt"/>
                <a:ea typeface="+mj-ea"/>
                <a:cs typeface="+mj-cs"/>
              </a:rPr>
              <a:t>than WACC?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A1A63D0-201C-425A-A3C8-83A6CF3A9988}"/>
              </a:ext>
            </a:extLst>
          </p:cNvPr>
          <p:cNvSpPr txBox="1">
            <a:spLocks/>
          </p:cNvSpPr>
          <p:nvPr/>
        </p:nvSpPr>
        <p:spPr>
          <a:xfrm>
            <a:off x="911772" y="40325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/>
              <a:t>If I could just pause to ask you a couple of questions: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A78EABA-631C-4B37-8664-7D76162CE0DA}"/>
              </a:ext>
            </a:extLst>
          </p:cNvPr>
          <p:cNvSpPr txBox="1"/>
          <p:nvPr/>
        </p:nvSpPr>
        <p:spPr>
          <a:xfrm>
            <a:off x="911772" y="4974650"/>
            <a:ext cx="1048932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500" b="1" dirty="0">
                <a:latin typeface="+mj-lt"/>
                <a:ea typeface="+mj-ea"/>
                <a:cs typeface="+mj-cs"/>
              </a:rPr>
              <a:t>If you have your hand still up, how many of you have a framework for calculating what this hurdle rate should be?</a:t>
            </a:r>
          </a:p>
        </p:txBody>
      </p:sp>
    </p:spTree>
    <p:extLst>
      <p:ext uri="{BB962C8B-B14F-4D97-AF65-F5344CB8AC3E}">
        <p14:creationId xmlns:p14="http://schemas.microsoft.com/office/powerpoint/2010/main" val="2996817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DB173-3471-4D3D-A209-8D33361AC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GB" b="1" dirty="0"/>
              <a:t>Two case studies</a:t>
            </a: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F0C983EF-0EE6-4FDC-ADCD-670982C80DC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23613471"/>
              </p:ext>
            </p:extLst>
          </p:nvPr>
        </p:nvGraphicFramePr>
        <p:xfrm>
          <a:off x="548104" y="888108"/>
          <a:ext cx="11186696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822996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D896E-04B0-47EA-A062-E2F777760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Case study one: translation policy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E045A7-5B3B-4104-90D8-A4725EBA1E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4783"/>
            <a:ext cx="10515600" cy="4470901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Compass is the worlds biggest caterer operating globally with revenues in excess of £24bn</a:t>
            </a:r>
          </a:p>
          <a:p>
            <a:r>
              <a:rPr lang="en-GB" dirty="0"/>
              <a:t>Compass focus’s on three external KPIs as demonstrating the success of its strategy: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The hardest part is to define the objective: where can translation policy support these KPIs?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02D44CF-A12F-4C6C-A882-32C291FC53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8644194"/>
              </p:ext>
            </p:extLst>
          </p:nvPr>
        </p:nvGraphicFramePr>
        <p:xfrm>
          <a:off x="838199" y="3054935"/>
          <a:ext cx="10872538" cy="202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36269">
                  <a:extLst>
                    <a:ext uri="{9D8B030D-6E8A-4147-A177-3AD203B41FA5}">
                      <a16:colId xmlns:a16="http://schemas.microsoft.com/office/drawing/2014/main" val="2217730766"/>
                    </a:ext>
                  </a:extLst>
                </a:gridCol>
                <a:gridCol w="5436269">
                  <a:extLst>
                    <a:ext uri="{9D8B030D-6E8A-4147-A177-3AD203B41FA5}">
                      <a16:colId xmlns:a16="http://schemas.microsoft.com/office/drawing/2014/main" val="682623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KPI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Why?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85429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Organic revenue growth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Demonstrates success in taking advantage of the market opportunity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8430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Margin progression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Demonstrates operating efficiency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4988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Maintaining stable balance sheet leverage of 1.5x net debt to EBITDA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Underpins shareholder returns and credit rating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544748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D4E8EB36-5ED1-40A3-AEF8-9F4C02F45431}"/>
              </a:ext>
            </a:extLst>
          </p:cNvPr>
          <p:cNvSpPr txBox="1"/>
          <p:nvPr/>
        </p:nvSpPr>
        <p:spPr>
          <a:xfrm>
            <a:off x="749968" y="6039671"/>
            <a:ext cx="10872537" cy="492443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GB" sz="2600" b="1" dirty="0">
                <a:solidFill>
                  <a:schemeClr val="bg1">
                    <a:lumMod val="95000"/>
                  </a:schemeClr>
                </a:solidFill>
              </a:rPr>
              <a:t>By minimising the FX translation exposure to the balance sheet leverage ratio</a:t>
            </a:r>
          </a:p>
        </p:txBody>
      </p:sp>
    </p:spTree>
    <p:extLst>
      <p:ext uri="{BB962C8B-B14F-4D97-AF65-F5344CB8AC3E}">
        <p14:creationId xmlns:p14="http://schemas.microsoft.com/office/powerpoint/2010/main" val="1599619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5A539D6BCB17C4E836A7101769135F0" ma:contentTypeVersion="10" ma:contentTypeDescription="Create a new document." ma:contentTypeScope="" ma:versionID="092fabfb45fe61c42884fdc477fc9baf">
  <xsd:schema xmlns:xsd="http://www.w3.org/2001/XMLSchema" xmlns:xs="http://www.w3.org/2001/XMLSchema" xmlns:p="http://schemas.microsoft.com/office/2006/metadata/properties" xmlns:ns2="50361cf4-3c05-49fa-8a4d-8589ce0159b7" xmlns:ns3="948f2fef-33ff-4099-9084-249dfa79a80c" targetNamespace="http://schemas.microsoft.com/office/2006/metadata/properties" ma:root="true" ma:fieldsID="c0b8e7990266c46434dfc5f0d4c2aa03" ns2:_="" ns3:_="">
    <xsd:import namespace="50361cf4-3c05-49fa-8a4d-8589ce0159b7"/>
    <xsd:import namespace="948f2fef-33ff-4099-9084-249dfa79a80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361cf4-3c05-49fa-8a4d-8589ce0159b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8f2fef-33ff-4099-9084-249dfa79a80c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90EC74C-F10B-4F3C-AFC0-29284D4C6B6C}"/>
</file>

<file path=customXml/itemProps2.xml><?xml version="1.0" encoding="utf-8"?>
<ds:datastoreItem xmlns:ds="http://schemas.openxmlformats.org/officeDocument/2006/customXml" ds:itemID="{98187F21-61B5-4B53-ACD3-AEC49653FAB5}"/>
</file>

<file path=customXml/itemProps3.xml><?xml version="1.0" encoding="utf-8"?>
<ds:datastoreItem xmlns:ds="http://schemas.openxmlformats.org/officeDocument/2006/customXml" ds:itemID="{FE554DAA-ED82-467C-8BCF-D8DABEEDFFF4}"/>
</file>

<file path=docProps/app.xml><?xml version="1.0" encoding="utf-8"?>
<Properties xmlns="http://schemas.openxmlformats.org/officeDocument/2006/extended-properties" xmlns:vt="http://schemas.openxmlformats.org/officeDocument/2006/docPropsVTypes">
  <TotalTime>946</TotalTime>
  <Words>1372</Words>
  <Application>Microsoft Office PowerPoint</Application>
  <PresentationFormat>Widescreen</PresentationFormat>
  <Paragraphs>172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The Strategic Treasurer: what does this mean to me?</vt:lpstr>
      <vt:lpstr>What is strategy? </vt:lpstr>
      <vt:lpstr>Some good strategies</vt:lpstr>
      <vt:lpstr>…and some bad ones</vt:lpstr>
      <vt:lpstr>How can financial strategy support the general corporate strategy?</vt:lpstr>
      <vt:lpstr>PowerPoint Presentation</vt:lpstr>
      <vt:lpstr>How many of you work for an entity that uses NPV (IRR) for investment evaluation?</vt:lpstr>
      <vt:lpstr>Two case studies</vt:lpstr>
      <vt:lpstr>Case study one: translation policy</vt:lpstr>
      <vt:lpstr>Case study one: translation policy</vt:lpstr>
      <vt:lpstr>Case study one: translation policy</vt:lpstr>
      <vt:lpstr>Case study two: measuring value creation</vt:lpstr>
      <vt:lpstr>Case study two: measuring value creation</vt:lpstr>
      <vt:lpstr>Case study two: measuring value creation</vt:lpstr>
      <vt:lpstr>In summary</vt:lpstr>
      <vt:lpstr>A shameless plug…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Strategic Treasurer: what does this mean to me?</dc:title>
  <dc:creator>Ben Walters</dc:creator>
  <cp:lastModifiedBy>Carolina Lindahl</cp:lastModifiedBy>
  <cp:revision>53</cp:revision>
  <dcterms:created xsi:type="dcterms:W3CDTF">2019-11-05T22:37:29Z</dcterms:created>
  <dcterms:modified xsi:type="dcterms:W3CDTF">2019-11-18T19:33:13Z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0x010100D5A539D6BCB17C4E836A7101769135F0</vt:lpwstr>
  </property>
</Properties>
</file>