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83" r:id="rId4"/>
    <p:sldId id="261" r:id="rId5"/>
    <p:sldId id="284" r:id="rId6"/>
    <p:sldId id="285" r:id="rId7"/>
    <p:sldId id="286" r:id="rId8"/>
    <p:sldId id="287" r:id="rId9"/>
    <p:sldId id="288" r:id="rId10"/>
    <p:sldId id="262" r:id="rId11"/>
    <p:sldId id="275" r:id="rId12"/>
    <p:sldId id="289" r:id="rId13"/>
    <p:sldId id="290" r:id="rId14"/>
    <p:sldId id="276" r:id="rId15"/>
    <p:sldId id="273" r:id="rId16"/>
    <p:sldId id="265" r:id="rId17"/>
    <p:sldId id="264" r:id="rId18"/>
    <p:sldId id="291" r:id="rId19"/>
    <p:sldId id="292" r:id="rId20"/>
    <p:sldId id="293" r:id="rId21"/>
  </p:sldIdLst>
  <p:sldSz cx="18288000" cy="10287000"/>
  <p:notesSz cx="6797675" cy="9928225"/>
  <p:embeddedFontLst>
    <p:embeddedFont>
      <p:font typeface="Bebas Neue Cyrillic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Lato" panose="020B0604020202020204" charset="0"/>
      <p:regular r:id="rId28"/>
      <p:bold r:id="rId29"/>
      <p:italic r:id="rId30"/>
      <p:boldItalic r:id="rId31"/>
    </p:embeddedFont>
    <p:embeddedFont>
      <p:font typeface="Trocchi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4" autoAdjust="0"/>
    <p:restoredTop sz="94622" autoAdjust="0"/>
  </p:normalViewPr>
  <p:slideViewPr>
    <p:cSldViewPr>
      <p:cViewPr varScale="1">
        <p:scale>
          <a:sx n="60" d="100"/>
          <a:sy n="60" d="100"/>
        </p:scale>
        <p:origin x="8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C76C-E2CB-4E3D-89F8-112717635CC9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039B3-AAFC-4B21-92F6-B35F7DB83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59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039B3-AAFC-4B21-92F6-B35F7DB832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88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039B3-AAFC-4B21-92F6-B35F7DB832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1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039B3-AAFC-4B21-92F6-B35F7DB832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29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039B3-AAFC-4B21-92F6-B35F7DB832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88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039B3-AAFC-4B21-92F6-B35F7DB8325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6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039B3-AAFC-4B21-92F6-B35F7DB8325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9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410" r="30410"/>
          <a:stretch>
            <a:fillRect/>
          </a:stretch>
        </p:blipFill>
        <p:spPr>
          <a:xfrm>
            <a:off x="-239546" y="-234930"/>
            <a:ext cx="6325760" cy="1075685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3"/>
          <a:srcRect l="17469" t="33054" r="7890" b="31067"/>
          <a:stretch/>
        </p:blipFill>
        <p:spPr>
          <a:xfrm>
            <a:off x="6781801" y="800100"/>
            <a:ext cx="5419988" cy="182370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923975" y="2623802"/>
            <a:ext cx="9523893" cy="4330955"/>
            <a:chOff x="0" y="180975"/>
            <a:chExt cx="12698524" cy="5774606"/>
          </a:xfrm>
        </p:grpSpPr>
        <p:sp>
          <p:nvSpPr>
            <p:cNvPr id="6" name="TextBox 6"/>
            <p:cNvSpPr txBox="1"/>
            <p:nvPr/>
          </p:nvSpPr>
          <p:spPr>
            <a:xfrm>
              <a:off x="0" y="180975"/>
              <a:ext cx="12698523" cy="43516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24"/>
                </a:lnSpc>
              </a:pPr>
              <a:r>
                <a:rPr lang="en-US" sz="6000" dirty="0">
                  <a:solidFill>
                    <a:srgbClr val="1D7BB2"/>
                  </a:solidFill>
                  <a:latin typeface="Bebas Neue Cyrillic"/>
                </a:rPr>
                <a:t>MANAGING COUNTERPARTY RISKS </a:t>
              </a:r>
            </a:p>
            <a:p>
              <a:pPr>
                <a:lnSpc>
                  <a:spcPts val="8624"/>
                </a:lnSpc>
              </a:pPr>
              <a:r>
                <a:rPr lang="en-US" sz="6000" dirty="0">
                  <a:solidFill>
                    <a:srgbClr val="1D7BB2"/>
                  </a:solidFill>
                  <a:latin typeface="Bebas Neue Cyrillic"/>
                </a:rPr>
                <a:t>&amp; GENERATING REWARD IN AN END OF CYCLE ENVIRONMENT</a:t>
              </a:r>
              <a:endParaRPr lang="en-US" sz="6000" i="0" dirty="0">
                <a:solidFill>
                  <a:srgbClr val="1D7BB2"/>
                </a:solidFill>
                <a:latin typeface="Bebas Neue Cyrillic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" y="5507166"/>
              <a:ext cx="12698523" cy="4484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b="0" i="1" spc="126" dirty="0">
                <a:solidFill>
                  <a:srgbClr val="FFFFFF"/>
                </a:solidFill>
                <a:latin typeface="Lato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923975" y="7640070"/>
            <a:ext cx="4750567" cy="1770630"/>
            <a:chOff x="0" y="0"/>
            <a:chExt cx="6334090" cy="2360839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325767" y="0"/>
              <a:ext cx="3287013" cy="1396981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0" y="1349356"/>
              <a:ext cx="6334090" cy="10114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1"/>
                </a:lnSpc>
              </a:pPr>
              <a:r>
                <a:rPr lang="en-US" sz="2201" b="1">
                  <a:solidFill>
                    <a:srgbClr val="1D7BB2"/>
                  </a:solidFill>
                  <a:latin typeface="Lato"/>
                </a:rPr>
                <a:t>2018 INNOVATION AWARD WINNER</a:t>
              </a:r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239546" y="6789744"/>
            <a:ext cx="3471282" cy="3471282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923976" y="6040345"/>
            <a:ext cx="952389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8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20999"/>
          </a:blip>
          <a:srcRect t="361" b="361"/>
          <a:stretch>
            <a:fillRect/>
          </a:stretch>
        </p:blipFill>
        <p:spPr>
          <a:xfrm>
            <a:off x="-306599" y="-310637"/>
            <a:ext cx="7430646" cy="11072398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086600" y="-495300"/>
            <a:ext cx="11201400" cy="112776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5" name="TextBox 5"/>
          <p:cNvSpPr txBox="1"/>
          <p:nvPr/>
        </p:nvSpPr>
        <p:spPr>
          <a:xfrm>
            <a:off x="313291" y="478803"/>
            <a:ext cx="6697109" cy="9102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2400" spc="105" dirty="0">
                <a:solidFill>
                  <a:srgbClr val="FFFFFF"/>
                </a:solidFill>
              </a:rPr>
              <a:t>Traditional credit and counterparty risk tools give ratings but no insight into networks of risk and their impact on your business</a:t>
            </a:r>
          </a:p>
          <a:p>
            <a:pPr algn="l">
              <a:lnSpc>
                <a:spcPts val="4200"/>
              </a:lnSpc>
            </a:pPr>
            <a:endParaRPr lang="en-US" sz="2400" spc="105" dirty="0">
              <a:solidFill>
                <a:srgbClr val="FFFFFF"/>
              </a:solidFill>
            </a:endParaRPr>
          </a:p>
          <a:p>
            <a:pPr algn="l">
              <a:lnSpc>
                <a:spcPts val="4200"/>
              </a:lnSpc>
            </a:pPr>
            <a:r>
              <a:rPr lang="en-US" sz="2400" spc="105" dirty="0">
                <a:solidFill>
                  <a:srgbClr val="FFFFFF"/>
                </a:solidFill>
              </a:rPr>
              <a:t>Lehman’s crisis showed most institutions were unaware of their counterparty risk exposure… has anything really changed?</a:t>
            </a:r>
          </a:p>
          <a:p>
            <a:pPr algn="l">
              <a:lnSpc>
                <a:spcPts val="4200"/>
              </a:lnSpc>
            </a:pPr>
            <a:endParaRPr lang="en-US" sz="2400" spc="105" dirty="0">
              <a:solidFill>
                <a:srgbClr val="FFFFFF"/>
              </a:solidFill>
            </a:endParaRPr>
          </a:p>
          <a:p>
            <a:pPr algn="l">
              <a:lnSpc>
                <a:spcPts val="4200"/>
              </a:lnSpc>
            </a:pPr>
            <a:r>
              <a:rPr lang="en-US" sz="2400" spc="105" dirty="0">
                <a:solidFill>
                  <a:srgbClr val="FFFFFF"/>
                </a:solidFill>
              </a:rPr>
              <a:t>BankFox enables you to:</a:t>
            </a:r>
          </a:p>
          <a:p>
            <a:pPr marL="457200" indent="-457200" algn="l">
              <a:lnSpc>
                <a:spcPts val="4200"/>
              </a:lnSpc>
              <a:buFont typeface="+mj-lt"/>
              <a:buAutoNum type="arabicParenR"/>
            </a:pPr>
            <a:r>
              <a:rPr lang="en-US" sz="2400" spc="105" dirty="0">
                <a:solidFill>
                  <a:srgbClr val="FFFFFF"/>
                </a:solidFill>
              </a:rPr>
              <a:t>See &amp; understand your </a:t>
            </a:r>
            <a:r>
              <a:rPr lang="en-US" sz="2400" spc="105" dirty="0">
                <a:solidFill>
                  <a:srgbClr val="F60B0B"/>
                </a:solidFill>
              </a:rPr>
              <a:t>known and </a:t>
            </a:r>
            <a:r>
              <a:rPr lang="en-US" sz="2400" i="1" spc="105" dirty="0">
                <a:solidFill>
                  <a:srgbClr val="F60B0B"/>
                </a:solidFill>
              </a:rPr>
              <a:t>unknown</a:t>
            </a:r>
            <a:r>
              <a:rPr lang="en-US" sz="2400" spc="105" dirty="0">
                <a:solidFill>
                  <a:srgbClr val="F60B0B"/>
                </a:solidFill>
              </a:rPr>
              <a:t> </a:t>
            </a:r>
            <a:r>
              <a:rPr lang="en-US" sz="2400" spc="105" dirty="0">
                <a:solidFill>
                  <a:schemeClr val="bg1"/>
                </a:solidFill>
              </a:rPr>
              <a:t>exposures</a:t>
            </a:r>
          </a:p>
          <a:p>
            <a:pPr marL="457200" indent="-457200" algn="l">
              <a:lnSpc>
                <a:spcPts val="4200"/>
              </a:lnSpc>
              <a:buFont typeface="+mj-lt"/>
              <a:buAutoNum type="arabicParenR"/>
            </a:pPr>
            <a:r>
              <a:rPr lang="en-US" sz="2400" spc="105" dirty="0" err="1">
                <a:solidFill>
                  <a:srgbClr val="F60B0B"/>
                </a:solidFill>
              </a:rPr>
              <a:t>Optimise</a:t>
            </a:r>
            <a:r>
              <a:rPr lang="en-US" sz="2400" spc="105" dirty="0">
                <a:solidFill>
                  <a:srgbClr val="F60B0B"/>
                </a:solidFill>
              </a:rPr>
              <a:t> </a:t>
            </a:r>
            <a:r>
              <a:rPr lang="en-US" sz="2400" spc="105" dirty="0">
                <a:solidFill>
                  <a:schemeClr val="bg1"/>
                </a:solidFill>
              </a:rPr>
              <a:t>your portfolio </a:t>
            </a:r>
            <a:r>
              <a:rPr lang="en-US" sz="2400" spc="105" dirty="0">
                <a:solidFill>
                  <a:srgbClr val="FFFFFF"/>
                </a:solidFill>
              </a:rPr>
              <a:t>to </a:t>
            </a:r>
            <a:r>
              <a:rPr lang="en-US" sz="2400" spc="105" dirty="0" err="1">
                <a:solidFill>
                  <a:srgbClr val="FFFFFF"/>
                </a:solidFill>
              </a:rPr>
              <a:t>minimise</a:t>
            </a:r>
            <a:r>
              <a:rPr lang="en-US" sz="2400" spc="105" dirty="0">
                <a:solidFill>
                  <a:srgbClr val="FFFFFF"/>
                </a:solidFill>
              </a:rPr>
              <a:t> risk </a:t>
            </a:r>
            <a:br>
              <a:rPr lang="en-US" sz="2400" spc="105" dirty="0">
                <a:solidFill>
                  <a:srgbClr val="FFFFFF"/>
                </a:solidFill>
              </a:rPr>
            </a:br>
            <a:r>
              <a:rPr lang="en-US" sz="2400" spc="105" dirty="0">
                <a:solidFill>
                  <a:srgbClr val="FFFFFF"/>
                </a:solidFill>
              </a:rPr>
              <a:t>(</a:t>
            </a:r>
            <a:r>
              <a:rPr lang="en-US" sz="2400" spc="105" dirty="0" err="1">
                <a:solidFill>
                  <a:srgbClr val="FFFFFF"/>
                </a:solidFill>
              </a:rPr>
              <a:t>esp</a:t>
            </a:r>
            <a:r>
              <a:rPr lang="en-US" sz="2400" spc="105" dirty="0">
                <a:solidFill>
                  <a:srgbClr val="FFFFFF"/>
                </a:solidFill>
              </a:rPr>
              <a:t> counterparty risk) &amp; </a:t>
            </a:r>
            <a:r>
              <a:rPr lang="en-US" sz="2400" spc="105" dirty="0" err="1">
                <a:solidFill>
                  <a:srgbClr val="FFFFFF"/>
                </a:solidFill>
              </a:rPr>
              <a:t>maximise</a:t>
            </a:r>
            <a:r>
              <a:rPr lang="en-US" sz="2400" spc="105" dirty="0">
                <a:solidFill>
                  <a:srgbClr val="FFFFFF"/>
                </a:solidFill>
              </a:rPr>
              <a:t> return </a:t>
            </a:r>
          </a:p>
          <a:p>
            <a:pPr marL="457200" indent="-457200">
              <a:lnSpc>
                <a:spcPts val="4200"/>
              </a:lnSpc>
              <a:buFont typeface="+mj-lt"/>
              <a:buAutoNum type="arabicParenR"/>
            </a:pPr>
            <a:r>
              <a:rPr lang="en-US" sz="2400" spc="105" dirty="0">
                <a:solidFill>
                  <a:srgbClr val="FFFFFF"/>
                </a:solidFill>
              </a:rPr>
              <a:t>Monitor the health of your portfolio of counterparty institutions </a:t>
            </a:r>
          </a:p>
          <a:p>
            <a:pPr marL="457200" indent="-457200" algn="l">
              <a:lnSpc>
                <a:spcPts val="4200"/>
              </a:lnSpc>
              <a:buFont typeface="+mj-lt"/>
              <a:buAutoNum type="arabicParenR"/>
            </a:pPr>
            <a:r>
              <a:rPr lang="en-US" sz="2400" spc="105" dirty="0">
                <a:solidFill>
                  <a:srgbClr val="FFFFFF"/>
                </a:solidFill>
              </a:rPr>
              <a:t>Monitor the health of the global financial system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670653" y="334239"/>
            <a:ext cx="10011106" cy="1718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6000" i="0" spc="168" dirty="0">
                <a:solidFill>
                  <a:srgbClr val="1D7BB2"/>
                </a:solidFill>
                <a:latin typeface="Bebas Neue Cyrillic"/>
              </a:rPr>
              <a:t>how well do you really know your risk exposure?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3F25E51-08C9-44EC-95D0-35E9D750E58B}"/>
              </a:ext>
            </a:extLst>
          </p:cNvPr>
          <p:cNvGrpSpPr/>
          <p:nvPr/>
        </p:nvGrpSpPr>
        <p:grpSpPr>
          <a:xfrm>
            <a:off x="14680390" y="2019300"/>
            <a:ext cx="3225683" cy="3084876"/>
            <a:chOff x="15748117" y="1296624"/>
            <a:chExt cx="3225683" cy="308487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4CC547-3127-4F8C-9911-B57A48448B80}"/>
                </a:ext>
              </a:extLst>
            </p:cNvPr>
            <p:cNvSpPr txBox="1"/>
            <p:nvPr/>
          </p:nvSpPr>
          <p:spPr>
            <a:xfrm>
              <a:off x="15748117" y="3550503"/>
              <a:ext cx="32256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Traditional risk approaches, like  credit scores and CDS spreads, focus on individual institutions.</a:t>
              </a:r>
            </a:p>
          </p:txBody>
        </p:sp>
        <p:pic>
          <p:nvPicPr>
            <p:cNvPr id="1030" name="Picture 6" descr="See the source image">
              <a:extLst>
                <a:ext uri="{FF2B5EF4-FFF2-40B4-BE49-F238E27FC236}">
                  <a16:creationId xmlns:a16="http://schemas.microsoft.com/office/drawing/2014/main" id="{986A08B0-B7D7-4840-9F07-05D6444A4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66665" y="1296624"/>
              <a:ext cx="2155820" cy="2155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8"/>
          <p:cNvGrpSpPr/>
          <p:nvPr/>
        </p:nvGrpSpPr>
        <p:grpSpPr>
          <a:xfrm>
            <a:off x="7563590" y="8267700"/>
            <a:ext cx="1241064" cy="1241064"/>
            <a:chOff x="0" y="0"/>
            <a:chExt cx="1654752" cy="165475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654752" cy="1654752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7BB2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0" y="600681"/>
              <a:ext cx="1654752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FFFFFF"/>
                  </a:solidFill>
                  <a:latin typeface="Lato"/>
                </a:rPr>
                <a:t>Barclays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162800" y="7155379"/>
            <a:ext cx="202063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Trocchi"/>
              </a:rPr>
              <a:t>-------------------</a:t>
            </a:r>
          </a:p>
        </p:txBody>
      </p:sp>
      <p:sp>
        <p:nvSpPr>
          <p:cNvPr id="12" name="TextBox 12"/>
          <p:cNvSpPr txBox="1"/>
          <p:nvPr/>
        </p:nvSpPr>
        <p:spPr>
          <a:xfrm rot="19230058">
            <a:off x="9246671" y="6635871"/>
            <a:ext cx="2020639" cy="300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Trocchi"/>
              </a:rPr>
              <a:t>------------------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780427" y="6697725"/>
            <a:ext cx="1241064" cy="1241064"/>
            <a:chOff x="0" y="0"/>
            <a:chExt cx="1654752" cy="1654752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654752" cy="1654752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7BB2"/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0" y="600681"/>
              <a:ext cx="1654752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Lato"/>
                </a:rPr>
                <a:t>BBVA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 rot="2048170">
            <a:off x="11569529" y="6595265"/>
            <a:ext cx="202063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Trocchi"/>
              </a:rPr>
              <a:t>-------------------</a:t>
            </a:r>
          </a:p>
        </p:txBody>
      </p:sp>
      <p:sp>
        <p:nvSpPr>
          <p:cNvPr id="18" name="TextBox 18"/>
          <p:cNvSpPr txBox="1"/>
          <p:nvPr/>
        </p:nvSpPr>
        <p:spPr>
          <a:xfrm rot="19885568">
            <a:off x="11766015" y="7929384"/>
            <a:ext cx="202063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Trocchi"/>
              </a:rPr>
              <a:t>-------------------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084014" y="6797175"/>
            <a:ext cx="1241064" cy="1241064"/>
            <a:chOff x="0" y="0"/>
            <a:chExt cx="1654752" cy="165475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654752" cy="1654752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7BB2"/>
              </a:solidFill>
            </p:spPr>
          </p:sp>
        </p:grpSp>
        <p:sp>
          <p:nvSpPr>
            <p:cNvPr id="22" name="TextBox 22"/>
            <p:cNvSpPr txBox="1"/>
            <p:nvPr/>
          </p:nvSpPr>
          <p:spPr>
            <a:xfrm>
              <a:off x="0" y="600681"/>
              <a:ext cx="1654752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b="1" dirty="0">
                  <a:solidFill>
                    <a:srgbClr val="F60B0B"/>
                  </a:solidFill>
                  <a:latin typeface="Lato"/>
                </a:rPr>
                <a:t>ME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4190776" y="7319326"/>
            <a:ext cx="202063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Trocchi"/>
              </a:rPr>
              <a:t>-------------------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929886" y="5914706"/>
            <a:ext cx="202063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Trocchi"/>
              </a:rPr>
              <a:t>-------------------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0666402" y="5442330"/>
            <a:ext cx="1241064" cy="1241064"/>
            <a:chOff x="0" y="0"/>
            <a:chExt cx="1654752" cy="1654752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654752" cy="1654752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7BB2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0" y="600681"/>
              <a:ext cx="1654752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Lato"/>
                </a:rPr>
                <a:t>ING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 rot="1955578">
            <a:off x="11587036" y="3833563"/>
            <a:ext cx="202063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Trocchi"/>
              </a:rPr>
              <a:t>-------------------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3084014" y="4146260"/>
            <a:ext cx="1241064" cy="1241064"/>
            <a:chOff x="0" y="0"/>
            <a:chExt cx="1654752" cy="1654752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1654752" cy="1654752"/>
              <a:chOff x="0" y="0"/>
              <a:chExt cx="6350000" cy="63500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7BB2"/>
              </a:solidFill>
            </p:spPr>
          </p:sp>
        </p:grpSp>
        <p:sp>
          <p:nvSpPr>
            <p:cNvPr id="33" name="TextBox 33"/>
            <p:cNvSpPr txBox="1"/>
            <p:nvPr/>
          </p:nvSpPr>
          <p:spPr>
            <a:xfrm>
              <a:off x="0" y="600681"/>
              <a:ext cx="1654752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Lato"/>
                </a:rPr>
                <a:t>BNP</a:t>
              </a:r>
            </a:p>
          </p:txBody>
        </p:sp>
      </p:grpSp>
      <p:sp>
        <p:nvSpPr>
          <p:cNvPr id="34" name="TextBox 34"/>
          <p:cNvSpPr txBox="1"/>
          <p:nvPr/>
        </p:nvSpPr>
        <p:spPr>
          <a:xfrm rot="5400000">
            <a:off x="12632563" y="5876172"/>
            <a:ext cx="213493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Trocchi"/>
              </a:rPr>
              <a:t>--------------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530631" y="4623073"/>
            <a:ext cx="383038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Trocchi"/>
              </a:rPr>
              <a:t>-----------------------------------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8804654" y="4203518"/>
            <a:ext cx="1241064" cy="1241064"/>
            <a:chOff x="0" y="0"/>
            <a:chExt cx="1654752" cy="1654752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1654752" cy="1654752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7BB2"/>
              </a:solidFill>
            </p:spPr>
          </p:sp>
        </p:grpSp>
        <p:sp>
          <p:nvSpPr>
            <p:cNvPr id="39" name="TextBox 39"/>
            <p:cNvSpPr txBox="1"/>
            <p:nvPr/>
          </p:nvSpPr>
          <p:spPr>
            <a:xfrm>
              <a:off x="0" y="391131"/>
              <a:ext cx="1654752" cy="824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FFFFFF"/>
                  </a:solidFill>
                  <a:latin typeface="Lato"/>
                </a:rPr>
                <a:t>TURKIYE</a:t>
              </a:r>
            </a:p>
            <a:p>
              <a:pPr algn="ctr">
                <a:lnSpc>
                  <a:spcPts val="2520"/>
                </a:lnSpc>
              </a:pPr>
              <a:r>
                <a:rPr lang="en-US" sz="1800" dirty="0">
                  <a:solidFill>
                    <a:srgbClr val="FFFFFF"/>
                  </a:solidFill>
                  <a:latin typeface="Lato"/>
                </a:rPr>
                <a:t>BANK ASI</a:t>
              </a:r>
            </a:p>
          </p:txBody>
        </p:sp>
      </p:grpSp>
      <p:sp>
        <p:nvSpPr>
          <p:cNvPr id="40" name="TextBox 40"/>
          <p:cNvSpPr txBox="1"/>
          <p:nvPr/>
        </p:nvSpPr>
        <p:spPr>
          <a:xfrm rot="2118189">
            <a:off x="9606294" y="2549429"/>
            <a:ext cx="202063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Trocchi"/>
              </a:rPr>
              <a:t>-------------------</a:t>
            </a:r>
          </a:p>
        </p:txBody>
      </p:sp>
      <p:sp>
        <p:nvSpPr>
          <p:cNvPr id="41" name="TextBox 41"/>
          <p:cNvSpPr txBox="1"/>
          <p:nvPr/>
        </p:nvSpPr>
        <p:spPr>
          <a:xfrm rot="18540638">
            <a:off x="10810278" y="2652430"/>
            <a:ext cx="2020639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Trocchi"/>
              </a:rPr>
              <a:t>-------------------</a:t>
            </a:r>
          </a:p>
        </p:txBody>
      </p:sp>
      <p:grpSp>
        <p:nvGrpSpPr>
          <p:cNvPr id="42" name="Group 42"/>
          <p:cNvGrpSpPr/>
          <p:nvPr/>
        </p:nvGrpSpPr>
        <p:grpSpPr>
          <a:xfrm>
            <a:off x="10825293" y="2709722"/>
            <a:ext cx="1241064" cy="1241064"/>
            <a:chOff x="0" y="0"/>
            <a:chExt cx="1654752" cy="1654752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1654752" cy="1654752"/>
              <a:chOff x="0" y="0"/>
              <a:chExt cx="6350000" cy="6350000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D7BB2"/>
              </a:solidFill>
            </p:spPr>
          </p:sp>
        </p:grpSp>
        <p:sp>
          <p:nvSpPr>
            <p:cNvPr id="45" name="TextBox 45"/>
            <p:cNvSpPr txBox="1"/>
            <p:nvPr/>
          </p:nvSpPr>
          <p:spPr>
            <a:xfrm>
              <a:off x="0" y="600681"/>
              <a:ext cx="1654752" cy="405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FFFFFF"/>
                  </a:solidFill>
                  <a:latin typeface="Lato"/>
                </a:rPr>
                <a:t>Unicredit</a:t>
              </a:r>
            </a:p>
          </p:txBody>
        </p:sp>
      </p:grpSp>
      <p:sp>
        <p:nvSpPr>
          <p:cNvPr id="68" name="TextBox 12">
            <a:extLst>
              <a:ext uri="{FF2B5EF4-FFF2-40B4-BE49-F238E27FC236}">
                <a16:creationId xmlns:a16="http://schemas.microsoft.com/office/drawing/2014/main" id="{C965BE47-E0F2-432F-9134-EAA2961531ED}"/>
              </a:ext>
            </a:extLst>
          </p:cNvPr>
          <p:cNvSpPr txBox="1"/>
          <p:nvPr/>
        </p:nvSpPr>
        <p:spPr>
          <a:xfrm rot="18487368">
            <a:off x="8348802" y="7967005"/>
            <a:ext cx="931445" cy="3004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000000"/>
                </a:solidFill>
                <a:latin typeface="Trocchi"/>
              </a:rPr>
              <a:t>-------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9416A04-BE6B-4C6C-9896-45F7391CBA11}"/>
              </a:ext>
            </a:extLst>
          </p:cNvPr>
          <p:cNvGrpSpPr/>
          <p:nvPr/>
        </p:nvGrpSpPr>
        <p:grpSpPr>
          <a:xfrm>
            <a:off x="14630400" y="6639461"/>
            <a:ext cx="3225683" cy="2466439"/>
            <a:chOff x="15849600" y="4686300"/>
            <a:chExt cx="3225683" cy="2466439"/>
          </a:xfrm>
        </p:grpSpPr>
        <p:pic>
          <p:nvPicPr>
            <p:cNvPr id="1034" name="Picture 10" descr="https://checkrisk.shinyapps.io/bankfoxgui/_w_fb894ed7/BF%20Big%20Logo.png">
              <a:extLst>
                <a:ext uri="{FF2B5EF4-FFF2-40B4-BE49-F238E27FC236}">
                  <a16:creationId xmlns:a16="http://schemas.microsoft.com/office/drawing/2014/main" id="{4F416CC2-88EF-4ACF-B667-55BC1F273B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03"/>
            <a:stretch/>
          </p:blipFill>
          <p:spPr bwMode="auto">
            <a:xfrm>
              <a:off x="16115111" y="4686300"/>
              <a:ext cx="2622518" cy="1068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00DB324-B725-4A1B-8135-BFD0BD464575}"/>
                </a:ext>
              </a:extLst>
            </p:cNvPr>
            <p:cNvSpPr txBox="1"/>
            <p:nvPr/>
          </p:nvSpPr>
          <p:spPr>
            <a:xfrm>
              <a:off x="15849600" y="5829300"/>
              <a:ext cx="32256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Network risk approaches, like BankFox, take into account both individual institutions but also their interrelationships revealing known &amp; </a:t>
              </a:r>
              <a:r>
                <a:rPr lang="en-GB" sz="1600" i="1" dirty="0"/>
                <a:t>unknown risk</a:t>
              </a:r>
              <a:r>
                <a:rPr lang="en-GB" sz="1600" dirty="0"/>
                <a:t> exposures.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8035" b="72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11956867" y="419100"/>
            <a:ext cx="5873933" cy="914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1D7BB2"/>
                </a:solidFill>
                <a:effectLst/>
                <a:uLnTx/>
                <a:uFillTx/>
                <a:latin typeface="Bebas Neue Cyrillic"/>
                <a:ea typeface="+mn-ea"/>
                <a:cs typeface="+mn-cs"/>
              </a:rPr>
              <a:t>Great Financial Crisis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35553" y="7429500"/>
            <a:ext cx="2377077" cy="237707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956867" y="2547463"/>
            <a:ext cx="6064433" cy="4582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BankFox provides a real time measure of the health of the American, European, Asian and Global financial system.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8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BankFox users would have seen that the GFC was not ‘contained’ in March 2008 </a:t>
            </a: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89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8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The American Banking system did not recover for a long period after Lehman’s collapse.</a:t>
            </a:r>
          </a:p>
        </p:txBody>
      </p:sp>
      <p:pic>
        <p:nvPicPr>
          <p:cNvPr id="9" name="Picture 8" descr="A map of a computer&#10;&#10;Description automatically generated">
            <a:extLst>
              <a:ext uri="{FF2B5EF4-FFF2-40B4-BE49-F238E27FC236}">
                <a16:creationId xmlns:a16="http://schemas.microsoft.com/office/drawing/2014/main" id="{3E8EC10B-6524-4899-9718-0AE49E3116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27037" r="1459" b="35926"/>
          <a:stretch/>
        </p:blipFill>
        <p:spPr>
          <a:xfrm>
            <a:off x="1447800" y="2302764"/>
            <a:ext cx="10186416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F19E85-4067-4A63-AC3A-58CD2E76BC62}"/>
              </a:ext>
            </a:extLst>
          </p:cNvPr>
          <p:cNvSpPr txBox="1"/>
          <p:nvPr/>
        </p:nvSpPr>
        <p:spPr>
          <a:xfrm>
            <a:off x="1524000" y="7427774"/>
            <a:ext cx="1018641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chemeClr val="bg1"/>
                </a:solidFill>
              </a:rPr>
              <a:t>“Given the fundamental factors in place that should support the demand for housing, we believe </a:t>
            </a:r>
            <a:r>
              <a:rPr lang="en-GB" sz="2400" b="1" i="1" dirty="0">
                <a:solidFill>
                  <a:schemeClr val="bg1"/>
                </a:solidFill>
              </a:rPr>
              <a:t>the effect of the troubles in the sub-prime sector on the broader housing market will likely be limited.</a:t>
            </a:r>
            <a:r>
              <a:rPr lang="en-GB" sz="2400" i="1" dirty="0">
                <a:solidFill>
                  <a:schemeClr val="bg1"/>
                </a:solidFill>
              </a:rPr>
              <a:t>” 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Ben Bernanke, May 2007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601C8-9B4B-4A57-899D-1E8D8F7CAAE5}"/>
              </a:ext>
            </a:extLst>
          </p:cNvPr>
          <p:cNvSpPr txBox="1"/>
          <p:nvPr/>
        </p:nvSpPr>
        <p:spPr>
          <a:xfrm>
            <a:off x="1447800" y="419100"/>
            <a:ext cx="10186416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chemeClr val="bg1"/>
                </a:solidFill>
              </a:rPr>
              <a:t>“At this juncture, however, the impact on the broader economy and financial markets of the problems </a:t>
            </a:r>
            <a:r>
              <a:rPr lang="en-GB" sz="2400" b="1" i="1" dirty="0">
                <a:solidFill>
                  <a:schemeClr val="bg1"/>
                </a:solidFill>
              </a:rPr>
              <a:t>in the sub-prime market seems likely to be contained.”</a:t>
            </a:r>
            <a:r>
              <a:rPr lang="en-GB" sz="2400" i="1" dirty="0">
                <a:solidFill>
                  <a:schemeClr val="bg1"/>
                </a:solidFill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</a:rPr>
              <a:t>Ben Bernanke, March 2008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A14FE8B-9C01-4DC4-8EAA-01AD96CDF373}"/>
              </a:ext>
            </a:extLst>
          </p:cNvPr>
          <p:cNvCxnSpPr>
            <a:cxnSpLocks/>
            <a:stCxn id="5" idx="1"/>
          </p:cNvCxnSpPr>
          <p:nvPr/>
        </p:nvCxnSpPr>
        <p:spPr>
          <a:xfrm rot="10800000" flipH="1">
            <a:off x="1524000" y="4309831"/>
            <a:ext cx="814118" cy="4243477"/>
          </a:xfrm>
          <a:prstGeom prst="bentConnector4">
            <a:avLst>
              <a:gd name="adj1" fmla="val -28079"/>
              <a:gd name="adj2" fmla="val 6326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D2B3168A-7F0F-4209-9255-BF86BF437C69}"/>
              </a:ext>
            </a:extLst>
          </p:cNvPr>
          <p:cNvCxnSpPr>
            <a:cxnSpLocks/>
          </p:cNvCxnSpPr>
          <p:nvPr/>
        </p:nvCxnSpPr>
        <p:spPr>
          <a:xfrm rot="5400000">
            <a:off x="2923032" y="2351532"/>
            <a:ext cx="2535936" cy="24384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19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8035" b="72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pic>
        <p:nvPicPr>
          <p:cNvPr id="11" name="Picture 10" descr="A map of a computer&#10;&#10;Description automatically generated">
            <a:extLst>
              <a:ext uri="{FF2B5EF4-FFF2-40B4-BE49-F238E27FC236}">
                <a16:creationId xmlns:a16="http://schemas.microsoft.com/office/drawing/2014/main" id="{DCD3596E-8BE6-BE46-9FC3-4A7BE9D83A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7" t="27037" r="1459" b="35926"/>
          <a:stretch/>
        </p:blipFill>
        <p:spPr>
          <a:xfrm>
            <a:off x="986580" y="837885"/>
            <a:ext cx="16314839" cy="78108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E77DC8-C2C5-4A40-AF04-C56EEEC0E806}"/>
              </a:ext>
            </a:extLst>
          </p:cNvPr>
          <p:cNvSpPr txBox="1"/>
          <p:nvPr/>
        </p:nvSpPr>
        <p:spPr>
          <a:xfrm>
            <a:off x="914400" y="8987450"/>
            <a:ext cx="362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Source: </a:t>
            </a:r>
            <a:r>
              <a:rPr lang="en-US" sz="2400" dirty="0" err="1">
                <a:solidFill>
                  <a:schemeClr val="bg1"/>
                </a:solidFill>
              </a:rPr>
              <a:t>CheckRisk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BankFox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9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8035" b="72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02000" y="569868"/>
            <a:ext cx="2377077" cy="23770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4CE0CA-A6A4-BC4C-8446-B3A082C22BC0}"/>
              </a:ext>
            </a:extLst>
          </p:cNvPr>
          <p:cNvSpPr txBox="1"/>
          <p:nvPr/>
        </p:nvSpPr>
        <p:spPr>
          <a:xfrm>
            <a:off x="762000" y="2268385"/>
            <a:ext cx="1524000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</a:rPr>
              <a:t>A MEASURE OF HOW FAR A BANK IS FROM THE NEED TO RECAPITALISE</a:t>
            </a:r>
            <a:endParaRPr lang="en-GB" sz="28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Green for </a:t>
            </a:r>
            <a:r>
              <a:rPr lang="en-GB" sz="2800" dirty="0" err="1">
                <a:solidFill>
                  <a:schemeClr val="bg1"/>
                </a:solidFill>
              </a:rPr>
              <a:t>DtD</a:t>
            </a:r>
            <a:r>
              <a:rPr lang="en-GB" sz="2800" dirty="0">
                <a:solidFill>
                  <a:schemeClr val="bg1"/>
                </a:solidFill>
              </a:rPr>
              <a:t>&gt;2.8, a </a:t>
            </a:r>
            <a:r>
              <a:rPr lang="en-GB" sz="2800" b="1" dirty="0">
                <a:solidFill>
                  <a:srgbClr val="92D050"/>
                </a:solidFill>
              </a:rPr>
              <a:t>1 in 10000 </a:t>
            </a:r>
            <a:r>
              <a:rPr lang="en-GB" sz="2800" dirty="0">
                <a:solidFill>
                  <a:schemeClr val="bg1"/>
                </a:solidFill>
              </a:rPr>
              <a:t>chance of distress tomorrow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Yellow for </a:t>
            </a:r>
            <a:r>
              <a:rPr lang="en-GB" sz="2800" dirty="0" err="1">
                <a:solidFill>
                  <a:schemeClr val="bg1"/>
                </a:solidFill>
              </a:rPr>
              <a:t>DtD</a:t>
            </a:r>
            <a:r>
              <a:rPr lang="en-GB" sz="2800" dirty="0">
                <a:solidFill>
                  <a:schemeClr val="bg1"/>
                </a:solidFill>
              </a:rPr>
              <a:t>&lt; 2.8 but </a:t>
            </a:r>
            <a:r>
              <a:rPr lang="en-GB" sz="2800" dirty="0" err="1">
                <a:solidFill>
                  <a:schemeClr val="bg1"/>
                </a:solidFill>
              </a:rPr>
              <a:t>DtD</a:t>
            </a:r>
            <a:r>
              <a:rPr lang="en-GB" sz="2800" dirty="0">
                <a:solidFill>
                  <a:schemeClr val="bg1"/>
                </a:solidFill>
              </a:rPr>
              <a:t>&gt; 2.5, a </a:t>
            </a:r>
            <a:r>
              <a:rPr lang="en-GB" sz="2800" b="1" dirty="0">
                <a:solidFill>
                  <a:srgbClr val="FFFF00"/>
                </a:solidFill>
              </a:rPr>
              <a:t>1 in 7500 </a:t>
            </a:r>
            <a:r>
              <a:rPr lang="en-GB" sz="2800" dirty="0">
                <a:solidFill>
                  <a:schemeClr val="bg1"/>
                </a:solidFill>
              </a:rPr>
              <a:t>chance of entering distress tomorrow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Then transitions gradually through orange to red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With Red being </a:t>
            </a:r>
            <a:r>
              <a:rPr lang="en-GB" sz="2800" dirty="0" err="1">
                <a:solidFill>
                  <a:schemeClr val="bg1"/>
                </a:solidFill>
              </a:rPr>
              <a:t>DtD</a:t>
            </a:r>
            <a:r>
              <a:rPr lang="en-GB" sz="2800" dirty="0">
                <a:solidFill>
                  <a:schemeClr val="bg1"/>
                </a:solidFill>
              </a:rPr>
              <a:t>&lt;2, a </a:t>
            </a:r>
            <a:r>
              <a:rPr lang="en-GB" sz="2800" b="1" dirty="0">
                <a:solidFill>
                  <a:srgbClr val="FF0000"/>
                </a:solidFill>
              </a:rPr>
              <a:t>1 in 5000 </a:t>
            </a:r>
            <a:r>
              <a:rPr lang="en-GB" sz="2800" dirty="0">
                <a:solidFill>
                  <a:schemeClr val="bg1"/>
                </a:solidFill>
              </a:rPr>
              <a:t>chance of entering distress tomorrow</a:t>
            </a:r>
            <a:r>
              <a:rPr lang="en-GB" sz="2800" dirty="0"/>
              <a:t>.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B34C2F47-56AF-2D4E-8A5F-B79752929931}"/>
              </a:ext>
            </a:extLst>
          </p:cNvPr>
          <p:cNvSpPr txBox="1"/>
          <p:nvPr/>
        </p:nvSpPr>
        <p:spPr>
          <a:xfrm>
            <a:off x="793865" y="768826"/>
            <a:ext cx="7019925" cy="91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1D7BB2"/>
                </a:solidFill>
                <a:effectLst/>
                <a:uLnTx/>
                <a:uFillTx/>
                <a:latin typeface="Bebas Neue Cyrillic"/>
                <a:ea typeface="+mn-ea"/>
                <a:cs typeface="+mn-cs"/>
              </a:rPr>
              <a:t>Distance to DISTRESS</a:t>
            </a:r>
          </a:p>
        </p:txBody>
      </p:sp>
    </p:spTree>
    <p:extLst>
      <p:ext uri="{BB962C8B-B14F-4D97-AF65-F5344CB8AC3E}">
        <p14:creationId xmlns:p14="http://schemas.microsoft.com/office/powerpoint/2010/main" val="424692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8035" b="72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1219200" y="360106"/>
            <a:ext cx="7019925" cy="91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solidFill>
                  <a:srgbClr val="1D7BB2"/>
                </a:solidFill>
                <a:effectLst/>
                <a:uLnTx/>
                <a:uFillTx/>
                <a:latin typeface="Bebas Neue Cyrillic"/>
                <a:ea typeface="+mn-ea"/>
                <a:cs typeface="+mn-cs"/>
              </a:rPr>
              <a:t>AnaTOMY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1D7BB2"/>
                </a:solidFill>
                <a:effectLst/>
                <a:uLnTx/>
                <a:uFillTx/>
                <a:latin typeface="Bebas Neue Cyrillic"/>
                <a:ea typeface="+mn-ea"/>
                <a:cs typeface="+mn-cs"/>
              </a:rPr>
              <a:t> OF A COLLAPSE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8028FE-29BD-4299-A841-DBB3023CD730}"/>
              </a:ext>
            </a:extLst>
          </p:cNvPr>
          <p:cNvGrpSpPr/>
          <p:nvPr/>
        </p:nvGrpSpPr>
        <p:grpSpPr>
          <a:xfrm>
            <a:off x="2057400" y="1471056"/>
            <a:ext cx="14173200" cy="7321435"/>
            <a:chOff x="-750578" y="834793"/>
            <a:chExt cx="6477000" cy="401695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AC6362-8730-42EC-9376-8B670B713386}"/>
                </a:ext>
              </a:extLst>
            </p:cNvPr>
            <p:cNvSpPr/>
            <p:nvPr/>
          </p:nvSpPr>
          <p:spPr>
            <a:xfrm>
              <a:off x="-750578" y="834793"/>
              <a:ext cx="6477000" cy="4015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8F61A45F-1B96-4D0D-AB4C-350AFF804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1518" y="1331003"/>
              <a:ext cx="6248942" cy="352074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5FE48D5-4292-40C1-A058-0B434251C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1518" y="928240"/>
              <a:ext cx="3215774" cy="44062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DD0D6EA-F14C-8044-8CD3-19A49AA2ACB4}"/>
              </a:ext>
            </a:extLst>
          </p:cNvPr>
          <p:cNvSpPr txBox="1"/>
          <p:nvPr/>
        </p:nvSpPr>
        <p:spPr>
          <a:xfrm>
            <a:off x="12801600" y="9062487"/>
            <a:ext cx="362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Source: </a:t>
            </a:r>
            <a:r>
              <a:rPr lang="en-US" sz="2400" dirty="0" err="1">
                <a:solidFill>
                  <a:schemeClr val="bg1"/>
                </a:solidFill>
              </a:rPr>
              <a:t>CheckRisk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BankFox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131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8035" b="72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11192705" y="480423"/>
            <a:ext cx="6714295" cy="1914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 err="1">
                <a:ln>
                  <a:noFill/>
                </a:ln>
                <a:solidFill>
                  <a:srgbClr val="1D7BB2"/>
                </a:solidFill>
                <a:effectLst/>
                <a:uLnTx/>
                <a:uFillTx/>
                <a:latin typeface="Bebas Neue Cyrillic"/>
                <a:ea typeface="+mn-ea"/>
                <a:cs typeface="+mn-cs"/>
              </a:rPr>
              <a:t>AnaTOMY</a:t>
            </a: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1D7BB2"/>
                </a:solidFill>
                <a:effectLst/>
                <a:uLnTx/>
                <a:uFillTx/>
                <a:latin typeface="Bebas Neue Cyrillic"/>
                <a:ea typeface="+mn-ea"/>
                <a:cs typeface="+mn-cs"/>
              </a:rPr>
              <a:t> OF BANK FAILURES </a:t>
            </a:r>
          </a:p>
          <a:p>
            <a:pPr marL="0" marR="0" lvl="0" indent="0" algn="l" defTabSz="914400" rtl="0" eaLnBrk="1" fontAlgn="auto" latinLnBrk="0" hangingPunct="1">
              <a:lnSpc>
                <a:spcPts val="78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i="0" u="none" strike="noStrike" kern="1200" cap="none" spc="0" normalizeH="0" baseline="0" noProof="0" dirty="0">
                <a:ln>
                  <a:noFill/>
                </a:ln>
                <a:solidFill>
                  <a:srgbClr val="1D7BB2"/>
                </a:solidFill>
                <a:effectLst/>
                <a:uLnTx/>
                <a:uFillTx/>
                <a:latin typeface="Bebas Neue Cyrillic"/>
                <a:ea typeface="+mn-ea"/>
                <a:cs typeface="+mn-cs"/>
              </a:rPr>
              <a:t>&amp; </a:t>
            </a:r>
            <a:r>
              <a:rPr lang="en-US" sz="6000" dirty="0">
                <a:solidFill>
                  <a:srgbClr val="1D7BB2"/>
                </a:solidFill>
                <a:latin typeface="Bebas Neue Cyrillic"/>
              </a:rPr>
              <a:t>NETWORK RISKS</a:t>
            </a:r>
            <a:endParaRPr kumimoji="0" lang="en-US" sz="6000" i="0" u="none" strike="noStrike" kern="1200" cap="none" spc="0" normalizeH="0" baseline="0" noProof="0" dirty="0">
              <a:ln>
                <a:noFill/>
              </a:ln>
              <a:solidFill>
                <a:srgbClr val="1D7BB2"/>
              </a:solidFill>
              <a:effectLst/>
              <a:uLnTx/>
              <a:uFillTx/>
              <a:latin typeface="Bebas Neue Cyrillic"/>
              <a:ea typeface="+mn-ea"/>
              <a:cs typeface="+mn-c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219209" y="2665567"/>
            <a:ext cx="6687791" cy="32667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89" dirty="0">
                <a:solidFill>
                  <a:srgbClr val="FFFFFF"/>
                </a:solidFill>
              </a:rPr>
              <a:t>Many Banks close to distress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89" dirty="0">
                <a:solidFill>
                  <a:srgbClr val="FFFFFF"/>
                </a:solidFill>
              </a:rPr>
              <a:t>Banks susceptible due to connections e.g. Lincoln, Bank of America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spc="89" dirty="0">
                <a:solidFill>
                  <a:srgbClr val="FFFFFF"/>
                </a:solidFill>
              </a:rPr>
              <a:t>Canadian Banks are healthier, but network shows Toronto Dominion most susceptible to shocks from the 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1C3B1E-582B-394A-BC48-F854FFCE7B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47700"/>
            <a:ext cx="9533822" cy="9050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391741-94B2-48F4-A9F0-CFC57A1619DD}"/>
              </a:ext>
            </a:extLst>
          </p:cNvPr>
          <p:cNvSpPr txBox="1"/>
          <p:nvPr/>
        </p:nvSpPr>
        <p:spPr>
          <a:xfrm>
            <a:off x="11166201" y="9183017"/>
            <a:ext cx="569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Source: </a:t>
            </a:r>
            <a:r>
              <a:rPr lang="en-US" sz="2400" dirty="0" err="1">
                <a:solidFill>
                  <a:schemeClr val="bg1"/>
                </a:solidFill>
              </a:rPr>
              <a:t>CheckRisk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BankFox</a:t>
            </a:r>
            <a:r>
              <a:rPr lang="en-US" sz="2400" dirty="0">
                <a:solidFill>
                  <a:schemeClr val="bg1"/>
                </a:solidFill>
              </a:rPr>
              <a:t>, November 2019</a:t>
            </a:r>
          </a:p>
        </p:txBody>
      </p:sp>
    </p:spTree>
    <p:extLst>
      <p:ext uri="{BB962C8B-B14F-4D97-AF65-F5344CB8AC3E}">
        <p14:creationId xmlns:p14="http://schemas.microsoft.com/office/powerpoint/2010/main" val="15751859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8035" b="72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11658600" y="646473"/>
            <a:ext cx="6064433" cy="914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6000" dirty="0">
                <a:solidFill>
                  <a:srgbClr val="1D7BB2"/>
                </a:solidFill>
                <a:latin typeface="Bebas Neue Cyrillic"/>
              </a:rPr>
              <a:t>European Bank NEXUS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35553" y="7429500"/>
            <a:ext cx="2377077" cy="237707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658600" y="2449664"/>
            <a:ext cx="6064433" cy="3820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89" dirty="0">
                <a:solidFill>
                  <a:srgbClr val="FFFFFF"/>
                </a:solidFill>
              </a:rPr>
              <a:t>Deutsche  Bank &amp; </a:t>
            </a:r>
            <a:r>
              <a:rPr lang="en-US" sz="2400" spc="89" dirty="0" err="1">
                <a:solidFill>
                  <a:srgbClr val="FFFFFF"/>
                </a:solidFill>
              </a:rPr>
              <a:t>Commerz</a:t>
            </a:r>
            <a:r>
              <a:rPr lang="en-US" sz="2400" spc="89" dirty="0">
                <a:solidFill>
                  <a:srgbClr val="FFFFFF"/>
                </a:solidFill>
              </a:rPr>
              <a:t> Bank Systemically Important Banks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89" dirty="0">
                <a:solidFill>
                  <a:srgbClr val="FFFFFF"/>
                </a:solidFill>
              </a:rPr>
              <a:t>BNP Paribas forms a network focal point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spc="89" dirty="0">
                <a:solidFill>
                  <a:srgbClr val="FFFFFF"/>
                </a:solidFill>
              </a:rPr>
              <a:t>Diversification in Europe is getting harder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spc="89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spc="89" dirty="0">
              <a:solidFill>
                <a:srgbClr val="FFFF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spc="89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C972B6-32C6-994C-BC2D-3E2A7590A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07313"/>
            <a:ext cx="10468404" cy="7941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64D49E-DB51-4379-A10D-74C0A767D318}"/>
              </a:ext>
            </a:extLst>
          </p:cNvPr>
          <p:cNvSpPr txBox="1"/>
          <p:nvPr/>
        </p:nvSpPr>
        <p:spPr>
          <a:xfrm>
            <a:off x="1447800" y="9236979"/>
            <a:ext cx="569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Source: </a:t>
            </a:r>
            <a:r>
              <a:rPr lang="en-US" sz="2400" dirty="0" err="1">
                <a:solidFill>
                  <a:schemeClr val="bg1"/>
                </a:solidFill>
              </a:rPr>
              <a:t>CheckRisk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BankFox</a:t>
            </a:r>
            <a:r>
              <a:rPr lang="en-US" sz="2400" dirty="0">
                <a:solidFill>
                  <a:schemeClr val="bg1"/>
                </a:solidFill>
              </a:rPr>
              <a:t>, November 2019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35" b="72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CBB8C55-231D-C54F-AAEE-817D367A5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66" y="2068201"/>
            <a:ext cx="10055629" cy="2441040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1676400" y="566219"/>
            <a:ext cx="7019925" cy="91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6000" dirty="0">
                <a:solidFill>
                  <a:srgbClr val="1D7BB2"/>
                </a:solidFill>
                <a:latin typeface="Bebas Neue Cyrillic"/>
              </a:rPr>
              <a:t>In Trouble </a:t>
            </a:r>
            <a:r>
              <a:rPr lang="en-US" sz="6000" u="sng" dirty="0">
                <a:solidFill>
                  <a:srgbClr val="1D7BB2"/>
                </a:solidFill>
                <a:latin typeface="Bebas Neue Cyrillic"/>
              </a:rPr>
              <a:t>Today</a:t>
            </a:r>
            <a:r>
              <a:rPr lang="en-US" sz="6000" dirty="0">
                <a:solidFill>
                  <a:srgbClr val="1D7BB2"/>
                </a:solidFill>
                <a:latin typeface="Bebas Neue Cyrillic"/>
              </a:rPr>
              <a:t>?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35553" y="7429500"/>
            <a:ext cx="2377077" cy="2377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0EC94D-862B-BE46-9FBC-ABB35C3E0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795981"/>
            <a:ext cx="10055629" cy="25048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6AF5C87-DB6B-A84B-A269-1E1FECD16EE2}"/>
              </a:ext>
            </a:extLst>
          </p:cNvPr>
          <p:cNvSpPr txBox="1"/>
          <p:nvPr/>
        </p:nvSpPr>
        <p:spPr>
          <a:xfrm>
            <a:off x="1559920" y="8981090"/>
            <a:ext cx="5697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Source: </a:t>
            </a:r>
            <a:r>
              <a:rPr lang="en-US" sz="2400" dirty="0" err="1">
                <a:solidFill>
                  <a:schemeClr val="bg1"/>
                </a:solidFill>
              </a:rPr>
              <a:t>CheckRisk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BankFox</a:t>
            </a:r>
            <a:r>
              <a:rPr lang="en-US" sz="2400" dirty="0">
                <a:solidFill>
                  <a:schemeClr val="bg1"/>
                </a:solidFill>
              </a:rPr>
              <a:t>, November 2019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6B127D-F835-433F-ABB7-08D36EEA7440}"/>
              </a:ext>
            </a:extLst>
          </p:cNvPr>
          <p:cNvSpPr/>
          <p:nvPr/>
        </p:nvSpPr>
        <p:spPr>
          <a:xfrm>
            <a:off x="4210879" y="3708143"/>
            <a:ext cx="818322" cy="52095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B27E8B-B3C0-4D69-B94D-1281124E2DF0}"/>
              </a:ext>
            </a:extLst>
          </p:cNvPr>
          <p:cNvSpPr/>
          <p:nvPr/>
        </p:nvSpPr>
        <p:spPr>
          <a:xfrm>
            <a:off x="4212536" y="7429500"/>
            <a:ext cx="818322" cy="520957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C3E31F-EDAF-403F-ADDA-2907653F8EA2}"/>
              </a:ext>
            </a:extLst>
          </p:cNvPr>
          <p:cNvSpPr/>
          <p:nvPr/>
        </p:nvSpPr>
        <p:spPr>
          <a:xfrm>
            <a:off x="1676400" y="4789474"/>
            <a:ext cx="1554480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bg1"/>
                </a:solidFill>
              </a:rPr>
              <a:t>Yellow for </a:t>
            </a:r>
            <a:r>
              <a:rPr lang="en-GB" sz="2400" dirty="0" err="1">
                <a:solidFill>
                  <a:schemeClr val="bg1"/>
                </a:solidFill>
              </a:rPr>
              <a:t>DtD</a:t>
            </a:r>
            <a:r>
              <a:rPr lang="en-GB" sz="2400" dirty="0">
                <a:solidFill>
                  <a:schemeClr val="bg1"/>
                </a:solidFill>
              </a:rPr>
              <a:t>&lt; 2.8 but </a:t>
            </a:r>
            <a:r>
              <a:rPr lang="en-GB" sz="2400" dirty="0" err="1">
                <a:solidFill>
                  <a:schemeClr val="bg1"/>
                </a:solidFill>
              </a:rPr>
              <a:t>DtD</a:t>
            </a:r>
            <a:r>
              <a:rPr lang="en-GB" sz="2400" dirty="0">
                <a:solidFill>
                  <a:schemeClr val="bg1"/>
                </a:solidFill>
              </a:rPr>
              <a:t>&gt; 2.5, a </a:t>
            </a:r>
            <a:r>
              <a:rPr lang="en-GB" sz="2400" b="1" dirty="0">
                <a:solidFill>
                  <a:srgbClr val="FFFF00"/>
                </a:solidFill>
              </a:rPr>
              <a:t>1 in 7500 </a:t>
            </a:r>
            <a:r>
              <a:rPr lang="en-GB" sz="2400" dirty="0">
                <a:solidFill>
                  <a:schemeClr val="bg1"/>
                </a:solidFill>
              </a:rPr>
              <a:t>chance of entering distress tomorrow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8035" b="72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1066799" y="607454"/>
            <a:ext cx="14401800" cy="903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39"/>
              </a:lnSpc>
            </a:pPr>
            <a:r>
              <a:rPr lang="en-US" sz="5600" dirty="0">
                <a:solidFill>
                  <a:srgbClr val="1D7BB2"/>
                </a:solidFill>
                <a:latin typeface="Bebas Neue Cyrillic"/>
              </a:rPr>
              <a:t>Generating a REWARD FROM RISKTECH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F5C87-DB6B-A84B-A269-1E1FECD16EE2}"/>
              </a:ext>
            </a:extLst>
          </p:cNvPr>
          <p:cNvSpPr txBox="1"/>
          <p:nvPr/>
        </p:nvSpPr>
        <p:spPr>
          <a:xfrm>
            <a:off x="1066799" y="8557500"/>
            <a:ext cx="3626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Source: </a:t>
            </a:r>
            <a:r>
              <a:rPr lang="en-US" sz="2400" dirty="0" err="1">
                <a:solidFill>
                  <a:schemeClr val="bg1"/>
                </a:solidFill>
              </a:rPr>
              <a:t>CheckRisk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BankFox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1F0D2-7340-3742-A26C-74A96DFAE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729500"/>
            <a:ext cx="16154401" cy="63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8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grpSp>
        <p:nvGrpSpPr>
          <p:cNvPr id="4" name="Group 4"/>
          <p:cNvGrpSpPr/>
          <p:nvPr/>
        </p:nvGrpSpPr>
        <p:grpSpPr>
          <a:xfrm>
            <a:off x="6629400" y="7156344"/>
            <a:ext cx="6416087" cy="2095500"/>
            <a:chOff x="0" y="0"/>
            <a:chExt cx="9591165" cy="357481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007494" y="0"/>
              <a:ext cx="4977240" cy="2115327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0" y="2048652"/>
              <a:ext cx="9591165" cy="1526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66"/>
                </a:lnSpc>
              </a:pPr>
              <a:r>
                <a:rPr lang="en-US" sz="3333" b="1" dirty="0">
                  <a:solidFill>
                    <a:srgbClr val="1D7BB2"/>
                  </a:solidFill>
                  <a:latin typeface="Lato"/>
                </a:rPr>
                <a:t>2018 INNOVATION AWARD WINNER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504949" y="2724640"/>
            <a:ext cx="15278100" cy="3354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6000" i="1" dirty="0">
                <a:solidFill>
                  <a:schemeClr val="bg1"/>
                </a:solidFill>
              </a:rPr>
              <a:t>“. . . The best time to plant a tree was 20 years ago. The second-best time is now.” </a:t>
            </a:r>
          </a:p>
          <a:p>
            <a:pPr algn="ctr"/>
            <a:endParaRPr lang="en-GB" sz="5400" dirty="0">
              <a:solidFill>
                <a:schemeClr val="bg1"/>
              </a:solidFill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</a:rPr>
              <a:t>Ancient Chinese Proverb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CE20D766-AAFF-460A-8BFA-054631933343}"/>
              </a:ext>
            </a:extLst>
          </p:cNvPr>
          <p:cNvSpPr txBox="1"/>
          <p:nvPr/>
        </p:nvSpPr>
        <p:spPr>
          <a:xfrm>
            <a:off x="3824287" y="1003817"/>
            <a:ext cx="10639425" cy="91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6000" dirty="0">
                <a:solidFill>
                  <a:srgbClr val="1D7BB2"/>
                </a:solidFill>
                <a:latin typeface="Bebas Neue Cyrillic"/>
              </a:rPr>
              <a:t>Plan for tomorrow, manage today</a:t>
            </a:r>
          </a:p>
        </p:txBody>
      </p:sp>
    </p:spTree>
    <p:extLst>
      <p:ext uri="{BB962C8B-B14F-4D97-AF65-F5344CB8AC3E}">
        <p14:creationId xmlns:p14="http://schemas.microsoft.com/office/powerpoint/2010/main" val="404578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3824287" y="826938"/>
            <a:ext cx="10639425" cy="91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6000" dirty="0">
                <a:solidFill>
                  <a:srgbClr val="1D7BB2"/>
                </a:solidFill>
                <a:latin typeface="Bebas Neue Cyrillic"/>
              </a:rPr>
              <a:t>AGENDA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35553" y="7429500"/>
            <a:ext cx="2377077" cy="2377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C0961-E229-DE4A-93B2-6FEA154FB971}"/>
              </a:ext>
            </a:extLst>
          </p:cNvPr>
          <p:cNvSpPr/>
          <p:nvPr/>
        </p:nvSpPr>
        <p:spPr>
          <a:xfrm>
            <a:off x="990599" y="1778969"/>
            <a:ext cx="16306800" cy="174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Heightened uncertainty caused by end of cycle conditions is upon us.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it’s time to look at what might be different next time round and what you can do to PLAN FOR TOMORROW BY ACTING TODAY in understanding and managing your known and </a:t>
            </a:r>
            <a:r>
              <a:rPr lang="en-GB" sz="2800" i="1" spc="6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unknown</a:t>
            </a: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risk exposures.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69153E-D942-144C-90B5-18192C816255}"/>
              </a:ext>
            </a:extLst>
          </p:cNvPr>
          <p:cNvSpPr txBox="1"/>
          <p:nvPr/>
        </p:nvSpPr>
        <p:spPr>
          <a:xfrm>
            <a:off x="990599" y="4155045"/>
            <a:ext cx="16916401" cy="261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chemeClr val="bg1"/>
                </a:solidFill>
              </a:rPr>
              <a:t>Current Economic Cycle &amp; Market Conditions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McKinsey and Company, Global Banking  Annual Review 2019:  The last pit stop? Time for bold late-cycle moves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Achieving Positional Awareness: Distance to Distress and Networks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Examples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12500" b="1250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17552-A5BC-4FFA-914B-F7D0B6B49F05}"/>
              </a:ext>
            </a:extLst>
          </p:cNvPr>
          <p:cNvSpPr txBox="1"/>
          <p:nvPr/>
        </p:nvSpPr>
        <p:spPr>
          <a:xfrm>
            <a:off x="7293269" y="7317506"/>
            <a:ext cx="37014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Nick Bullman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nick@check-risk.com</a:t>
            </a:r>
            <a:br>
              <a:rPr lang="en-GB" sz="3200" dirty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bg1"/>
                </a:solidFill>
              </a:rPr>
              <a:t>07788 422583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26853372-D674-445D-97BD-B2ECE96FB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269" y="2247900"/>
            <a:ext cx="370960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3570387" y="437515"/>
            <a:ext cx="10639425" cy="90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dirty="0">
                <a:solidFill>
                  <a:srgbClr val="1D7BB2"/>
                </a:solidFill>
                <a:latin typeface="Bebas Neue Cyrillic"/>
              </a:rPr>
              <a:t>Key </a:t>
            </a:r>
            <a:r>
              <a:rPr lang="en-US" sz="5600" dirty="0" err="1">
                <a:solidFill>
                  <a:srgbClr val="1D7BB2"/>
                </a:solidFill>
                <a:latin typeface="Bebas Neue Cyrillic"/>
              </a:rPr>
              <a:t>OutCOMES</a:t>
            </a:r>
            <a:endParaRPr lang="en-US" sz="5600" dirty="0">
              <a:solidFill>
                <a:srgbClr val="1D7BB2"/>
              </a:solidFill>
              <a:latin typeface="Bebas Neue Cyrillic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35553" y="7429500"/>
            <a:ext cx="2377077" cy="2377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C0961-E229-DE4A-93B2-6FEA154FB971}"/>
              </a:ext>
            </a:extLst>
          </p:cNvPr>
          <p:cNvSpPr/>
          <p:nvPr/>
        </p:nvSpPr>
        <p:spPr>
          <a:xfrm>
            <a:off x="838200" y="1866900"/>
            <a:ext cx="16611600" cy="4026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Understand the importance of networks and positional awareness within them</a:t>
            </a:r>
          </a:p>
          <a:p>
            <a:pPr marL="571500" indent="-57150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Importance of looking beyond individual institutions to identify better Risk</a:t>
            </a:r>
          </a:p>
          <a:p>
            <a:pPr marL="571500" indent="-57150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How to spot early warnings of systemic change: positive and negative</a:t>
            </a:r>
          </a:p>
          <a:p>
            <a:pPr marL="571500" indent="-57150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Looking beyond traditional credit methodologies</a:t>
            </a:r>
          </a:p>
          <a:p>
            <a:pPr marL="571500" indent="-571500">
              <a:lnSpc>
                <a:spcPct val="150000"/>
              </a:lnSpc>
              <a:spcBef>
                <a:spcPts val="500"/>
              </a:spcBef>
              <a:spcAft>
                <a:spcPts val="1000"/>
              </a:spcAft>
              <a:buFont typeface="Wingdings" pitchFamily="2" charset="2"/>
              <a:buChar char="ü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How to generate reward from this </a:t>
            </a:r>
            <a:r>
              <a:rPr lang="en-GB" sz="2800" spc="6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RiskTech</a:t>
            </a: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Approach</a:t>
            </a:r>
          </a:p>
        </p:txBody>
      </p:sp>
    </p:spTree>
    <p:extLst>
      <p:ext uri="{BB962C8B-B14F-4D97-AF65-F5344CB8AC3E}">
        <p14:creationId xmlns:p14="http://schemas.microsoft.com/office/powerpoint/2010/main" val="142696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9968" b="127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1714500" y="2490145"/>
            <a:ext cx="14859000" cy="5306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08"/>
              </a:lnSpc>
            </a:pPr>
            <a:r>
              <a:rPr lang="en-US" sz="6600" spc="234" dirty="0">
                <a:solidFill>
                  <a:srgbClr val="FFFFFF"/>
                </a:solidFill>
              </a:rPr>
              <a:t>How </a:t>
            </a:r>
            <a:r>
              <a:rPr lang="en-US" sz="6600" spc="234" dirty="0" err="1">
                <a:solidFill>
                  <a:srgbClr val="FFFFFF"/>
                </a:solidFill>
              </a:rPr>
              <a:t>cmoe</a:t>
            </a:r>
            <a:r>
              <a:rPr lang="en-US" sz="6600" spc="234" dirty="0">
                <a:solidFill>
                  <a:srgbClr val="FFFFFF"/>
                </a:solidFill>
              </a:rPr>
              <a:t> </a:t>
            </a:r>
            <a:r>
              <a:rPr lang="en-US" sz="6600" spc="234" dirty="0" err="1">
                <a:solidFill>
                  <a:srgbClr val="FFFFFF"/>
                </a:solidFill>
              </a:rPr>
              <a:t>yuor</a:t>
            </a:r>
            <a:r>
              <a:rPr lang="en-US" sz="6600" spc="234" dirty="0">
                <a:solidFill>
                  <a:srgbClr val="FFFFFF"/>
                </a:solidFill>
              </a:rPr>
              <a:t> </a:t>
            </a:r>
            <a:r>
              <a:rPr lang="en-US" sz="6600" spc="234" dirty="0" err="1">
                <a:solidFill>
                  <a:srgbClr val="FFFFFF"/>
                </a:solidFill>
              </a:rPr>
              <a:t>bairn</a:t>
            </a:r>
            <a:r>
              <a:rPr lang="en-US" sz="6600" spc="234" dirty="0">
                <a:solidFill>
                  <a:srgbClr val="FFFFFF"/>
                </a:solidFill>
              </a:rPr>
              <a:t> is </a:t>
            </a:r>
            <a:r>
              <a:rPr lang="en-US" sz="6600" spc="234" dirty="0" err="1">
                <a:solidFill>
                  <a:srgbClr val="FFFFFF"/>
                </a:solidFill>
              </a:rPr>
              <a:t>albe</a:t>
            </a:r>
            <a:r>
              <a:rPr lang="en-US" sz="6600" spc="234" dirty="0">
                <a:solidFill>
                  <a:srgbClr val="FFFFFF"/>
                </a:solidFill>
              </a:rPr>
              <a:t> to</a:t>
            </a:r>
          </a:p>
          <a:p>
            <a:pPr algn="ctr">
              <a:lnSpc>
                <a:spcPts val="4108"/>
              </a:lnSpc>
            </a:pPr>
            <a:endParaRPr lang="en-US" sz="6600" spc="234" dirty="0">
              <a:solidFill>
                <a:srgbClr val="FFFFFF"/>
              </a:solidFill>
            </a:endParaRPr>
          </a:p>
          <a:p>
            <a:pPr algn="ctr">
              <a:lnSpc>
                <a:spcPts val="4108"/>
              </a:lnSpc>
            </a:pPr>
            <a:r>
              <a:rPr lang="en-US" sz="6600" spc="234" dirty="0">
                <a:solidFill>
                  <a:srgbClr val="FFFFFF"/>
                </a:solidFill>
              </a:rPr>
              <a:t> </a:t>
            </a:r>
          </a:p>
          <a:p>
            <a:pPr algn="ctr">
              <a:lnSpc>
                <a:spcPts val="4108"/>
              </a:lnSpc>
            </a:pPr>
            <a:r>
              <a:rPr lang="en-US" sz="6600" spc="234" dirty="0" err="1">
                <a:solidFill>
                  <a:srgbClr val="FFFFFF"/>
                </a:solidFill>
              </a:rPr>
              <a:t>udnertsnad</a:t>
            </a:r>
            <a:r>
              <a:rPr lang="en-US" sz="6600" spc="234" dirty="0">
                <a:solidFill>
                  <a:srgbClr val="FFFFFF"/>
                </a:solidFill>
              </a:rPr>
              <a:t> </a:t>
            </a:r>
            <a:r>
              <a:rPr lang="en-US" sz="6600" spc="234" dirty="0" err="1">
                <a:solidFill>
                  <a:srgbClr val="FFFFFF"/>
                </a:solidFill>
              </a:rPr>
              <a:t>tihs</a:t>
            </a:r>
            <a:r>
              <a:rPr lang="en-US" sz="6600" spc="234" dirty="0">
                <a:solidFill>
                  <a:srgbClr val="FFFFFF"/>
                </a:solidFill>
              </a:rPr>
              <a:t> </a:t>
            </a:r>
            <a:r>
              <a:rPr lang="en-US" sz="6600" spc="234" dirty="0" err="1">
                <a:solidFill>
                  <a:srgbClr val="FFFFFF"/>
                </a:solidFill>
              </a:rPr>
              <a:t>snetnece</a:t>
            </a:r>
            <a:r>
              <a:rPr lang="en-US" sz="6600" spc="234" dirty="0">
                <a:solidFill>
                  <a:srgbClr val="FFFFFF"/>
                </a:solidFill>
              </a:rPr>
              <a:t> even</a:t>
            </a:r>
          </a:p>
          <a:p>
            <a:pPr algn="ctr">
              <a:lnSpc>
                <a:spcPts val="4108"/>
              </a:lnSpc>
            </a:pPr>
            <a:endParaRPr lang="en-US" sz="6600" spc="234" dirty="0">
              <a:solidFill>
                <a:srgbClr val="FFFFFF"/>
              </a:solidFill>
            </a:endParaRPr>
          </a:p>
          <a:p>
            <a:pPr algn="ctr">
              <a:lnSpc>
                <a:spcPts val="4108"/>
              </a:lnSpc>
            </a:pPr>
            <a:r>
              <a:rPr lang="en-US" sz="6600" spc="234" dirty="0">
                <a:solidFill>
                  <a:srgbClr val="FFFFFF"/>
                </a:solidFill>
              </a:rPr>
              <a:t> </a:t>
            </a:r>
          </a:p>
          <a:p>
            <a:pPr algn="ctr">
              <a:lnSpc>
                <a:spcPts val="4108"/>
              </a:lnSpc>
            </a:pPr>
            <a:r>
              <a:rPr lang="en-US" sz="6600" spc="234" dirty="0" err="1">
                <a:solidFill>
                  <a:srgbClr val="FFFFFF"/>
                </a:solidFill>
              </a:rPr>
              <a:t>tghouh</a:t>
            </a:r>
            <a:r>
              <a:rPr lang="en-US" sz="6600" spc="234" dirty="0">
                <a:solidFill>
                  <a:srgbClr val="FFFFFF"/>
                </a:solidFill>
              </a:rPr>
              <a:t> </a:t>
            </a:r>
            <a:r>
              <a:rPr lang="en-US" sz="6600" spc="234" dirty="0" err="1">
                <a:solidFill>
                  <a:srgbClr val="FFFFFF"/>
                </a:solidFill>
              </a:rPr>
              <a:t>olny</a:t>
            </a:r>
            <a:r>
              <a:rPr lang="en-US" sz="6600" spc="234" dirty="0">
                <a:solidFill>
                  <a:srgbClr val="FFFFFF"/>
                </a:solidFill>
              </a:rPr>
              <a:t> the </a:t>
            </a:r>
            <a:r>
              <a:rPr lang="en-US" sz="6600" spc="234" dirty="0" err="1">
                <a:solidFill>
                  <a:srgbClr val="FFFFFF"/>
                </a:solidFill>
              </a:rPr>
              <a:t>frist</a:t>
            </a:r>
            <a:r>
              <a:rPr lang="en-US" sz="6600" spc="234" dirty="0">
                <a:solidFill>
                  <a:srgbClr val="FFFFFF"/>
                </a:solidFill>
              </a:rPr>
              <a:t> and </a:t>
            </a:r>
            <a:r>
              <a:rPr lang="en-US" sz="6600" spc="234" dirty="0" err="1">
                <a:solidFill>
                  <a:srgbClr val="FFFFFF"/>
                </a:solidFill>
              </a:rPr>
              <a:t>lsat</a:t>
            </a:r>
            <a:r>
              <a:rPr lang="en-US" sz="6600" spc="234" dirty="0">
                <a:solidFill>
                  <a:srgbClr val="FFFFFF"/>
                </a:solidFill>
              </a:rPr>
              <a:t> </a:t>
            </a:r>
            <a:r>
              <a:rPr lang="en-US" sz="6600" spc="234" dirty="0" err="1">
                <a:solidFill>
                  <a:srgbClr val="FFFFFF"/>
                </a:solidFill>
              </a:rPr>
              <a:t>ltetres</a:t>
            </a:r>
            <a:r>
              <a:rPr lang="en-US" sz="6600" spc="234" dirty="0">
                <a:solidFill>
                  <a:srgbClr val="FFFFFF"/>
                </a:solidFill>
              </a:rPr>
              <a:t> </a:t>
            </a:r>
          </a:p>
          <a:p>
            <a:pPr algn="ctr">
              <a:lnSpc>
                <a:spcPts val="4108"/>
              </a:lnSpc>
            </a:pPr>
            <a:endParaRPr lang="en-US" sz="6600" spc="234" dirty="0">
              <a:solidFill>
                <a:srgbClr val="FFFFFF"/>
              </a:solidFill>
            </a:endParaRPr>
          </a:p>
          <a:p>
            <a:pPr algn="ctr">
              <a:lnSpc>
                <a:spcPts val="4108"/>
              </a:lnSpc>
            </a:pPr>
            <a:endParaRPr lang="en-US" sz="6600" spc="234" dirty="0">
              <a:solidFill>
                <a:srgbClr val="FFFFFF"/>
              </a:solidFill>
            </a:endParaRPr>
          </a:p>
          <a:p>
            <a:pPr algn="ctr">
              <a:lnSpc>
                <a:spcPts val="4108"/>
              </a:lnSpc>
            </a:pPr>
            <a:r>
              <a:rPr lang="en-US" sz="6600" spc="234" dirty="0">
                <a:solidFill>
                  <a:srgbClr val="FFFFFF"/>
                </a:solidFill>
              </a:rPr>
              <a:t>of </a:t>
            </a:r>
            <a:r>
              <a:rPr lang="en-US" sz="6600" spc="234" dirty="0" err="1">
                <a:solidFill>
                  <a:srgbClr val="FFFFFF"/>
                </a:solidFill>
              </a:rPr>
              <a:t>ecah</a:t>
            </a:r>
            <a:r>
              <a:rPr lang="en-US" sz="6600" spc="234" dirty="0">
                <a:solidFill>
                  <a:srgbClr val="FFFFFF"/>
                </a:solidFill>
              </a:rPr>
              <a:t> </a:t>
            </a:r>
            <a:r>
              <a:rPr lang="en-US" sz="6600" spc="234" dirty="0" err="1">
                <a:solidFill>
                  <a:srgbClr val="FFFFFF"/>
                </a:solidFill>
              </a:rPr>
              <a:t>wrod</a:t>
            </a:r>
            <a:r>
              <a:rPr lang="en-US" sz="6600" spc="234" dirty="0">
                <a:solidFill>
                  <a:srgbClr val="FFFFFF"/>
                </a:solidFill>
              </a:rPr>
              <a:t> are </a:t>
            </a:r>
            <a:r>
              <a:rPr lang="en-US" sz="6600" spc="234" dirty="0" err="1">
                <a:solidFill>
                  <a:srgbClr val="FFFFFF"/>
                </a:solidFill>
              </a:rPr>
              <a:t>crreoct</a:t>
            </a:r>
            <a:r>
              <a:rPr lang="en-US" sz="6600" spc="234" dirty="0">
                <a:solidFill>
                  <a:srgbClr val="FFFFFF"/>
                </a:solidFill>
              </a:rPr>
              <a:t> 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3824287" y="858082"/>
            <a:ext cx="10639425" cy="91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6000" dirty="0">
                <a:solidFill>
                  <a:srgbClr val="1D7BB2"/>
                </a:solidFill>
                <a:latin typeface="Bebas Neue Cyrillic"/>
              </a:rPr>
              <a:t>Current Economic &amp; Market cycles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35553" y="7429500"/>
            <a:ext cx="2377077" cy="2377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C0961-E229-DE4A-93B2-6FEA154FB971}"/>
              </a:ext>
            </a:extLst>
          </p:cNvPr>
          <p:cNvSpPr/>
          <p:nvPr/>
        </p:nvSpPr>
        <p:spPr>
          <a:xfrm>
            <a:off x="718871" y="2054377"/>
            <a:ext cx="16850255" cy="5685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This is now the longest US economic expansion in history</a:t>
            </a:r>
          </a:p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average since 1854 is 40 months</a:t>
            </a:r>
          </a:p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Previous record of 120 months of economic growth from March 1991 to March 2001 </a:t>
            </a:r>
          </a:p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Now at 124 Months or 10 years 4 months</a:t>
            </a:r>
          </a:p>
          <a:p>
            <a:pPr algn="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20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(National Bureau of Economic Research)</a:t>
            </a:r>
          </a:p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Credit Expansion Greatest in history since 2008 over $18 Trillion ($18 * 10</a:t>
            </a:r>
            <a:r>
              <a:rPr lang="en-GB" sz="2800" spc="60" baseline="30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12</a:t>
            </a: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  <a:endParaRPr lang="en-GB" sz="2800" spc="60" baseline="30000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GB" sz="8800" spc="60" baseline="300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$18,000,000,000,000</a:t>
            </a:r>
            <a:endParaRPr lang="en-GB" sz="4800" spc="6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5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3824286" y="365537"/>
            <a:ext cx="10639425" cy="90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dirty="0">
                <a:solidFill>
                  <a:srgbClr val="1D7BB2"/>
                </a:solidFill>
                <a:latin typeface="Bebas Neue Cyrillic"/>
              </a:rPr>
              <a:t>Market CYCLE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35553" y="7429500"/>
            <a:ext cx="2377077" cy="2377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9C0961-E229-DE4A-93B2-6FEA154FB971}"/>
              </a:ext>
            </a:extLst>
          </p:cNvPr>
          <p:cNvSpPr/>
          <p:nvPr/>
        </p:nvSpPr>
        <p:spPr>
          <a:xfrm>
            <a:off x="756972" y="2247900"/>
            <a:ext cx="16774055" cy="262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current market boom started on 9 March 2009</a:t>
            </a:r>
          </a:p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Massive </a:t>
            </a:r>
            <a:r>
              <a:rPr lang="en-GB" sz="2800" b="1" spc="6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+468% </a:t>
            </a: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gain for the S&amp;P 500 until 1 November 2019 OR 128 MONTHS</a:t>
            </a:r>
          </a:p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Economic Growth Fears are rising: Trade Wars, Brexit, Inventory Cycles</a:t>
            </a:r>
          </a:p>
          <a:p>
            <a:pPr marL="457200" indent="-45720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800" spc="6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Breaking Unconventional Monetary Policy = B.U.M.P.</a:t>
            </a:r>
          </a:p>
        </p:txBody>
      </p:sp>
    </p:spTree>
    <p:extLst>
      <p:ext uri="{BB962C8B-B14F-4D97-AF65-F5344CB8AC3E}">
        <p14:creationId xmlns:p14="http://schemas.microsoft.com/office/powerpoint/2010/main" val="215477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3570387" y="437515"/>
            <a:ext cx="10639425" cy="903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5600" dirty="0">
                <a:solidFill>
                  <a:srgbClr val="1D7BB2"/>
                </a:solidFill>
                <a:latin typeface="Bebas Neue Cyrillic"/>
              </a:rPr>
              <a:t>MCKINSEY &amp; COMPANY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35553" y="7429500"/>
            <a:ext cx="2377077" cy="23770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4F4A006-65A8-144E-9700-DB1AB59FC273}"/>
              </a:ext>
            </a:extLst>
          </p:cNvPr>
          <p:cNvSpPr/>
          <p:nvPr/>
        </p:nvSpPr>
        <p:spPr>
          <a:xfrm>
            <a:off x="1009650" y="1586637"/>
            <a:ext cx="16268700" cy="5196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FFFFFF"/>
                </a:solidFill>
              </a:rPr>
              <a:t>“</a:t>
            </a:r>
            <a:r>
              <a:rPr lang="en-GB" sz="2800" i="1" dirty="0">
                <a:solidFill>
                  <a:srgbClr val="FFFFFF"/>
                </a:solidFill>
              </a:rPr>
              <a:t>As growth slows, banks across the globe need to urgently consider </a:t>
            </a:r>
          </a:p>
          <a:p>
            <a:pPr algn="ctr"/>
            <a:r>
              <a:rPr lang="en-GB" sz="2800" i="1" dirty="0">
                <a:solidFill>
                  <a:srgbClr val="FFFFFF"/>
                </a:solidFill>
              </a:rPr>
              <a:t>a suite of radical organic or inorganic moves before we hit a downturn</a:t>
            </a:r>
            <a:r>
              <a:rPr lang="en-GB" sz="2800" dirty="0">
                <a:solidFill>
                  <a:srgbClr val="FFFFFF"/>
                </a:solidFill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FFFF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Signs that the banking industry has entered the late phase of the economic cycle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Growth in volumes and top-line revenues is slowing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Loan growth of just 4% in 2018; lowest in the past five years &amp; 150 basis points below nominal GDP growth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Yield curves are flattening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And, although valuations fluctuate, investor confidence in banks is weakening once again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</a:rPr>
              <a:t>Global return on tangible equity (ROTE) has flatlined at 10.5%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C635F-F4FC-4EDB-A546-D36A27845402}"/>
              </a:ext>
            </a:extLst>
          </p:cNvPr>
          <p:cNvSpPr txBox="1"/>
          <p:nvPr/>
        </p:nvSpPr>
        <p:spPr>
          <a:xfrm>
            <a:off x="5066730" y="8217534"/>
            <a:ext cx="8154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</a:rPr>
              <a:t>McKinsey &amp; Company Global Banking Annual Review 2019: </a:t>
            </a:r>
          </a:p>
          <a:p>
            <a:pPr algn="ctr"/>
            <a:r>
              <a:rPr lang="en-GB" sz="2400" dirty="0">
                <a:solidFill>
                  <a:srgbClr val="FFFFFF"/>
                </a:solidFill>
              </a:rPr>
              <a:t>The last pit stop? Time for bold late-cycle moves (October 2019)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2090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65" b="786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sp>
        <p:nvSpPr>
          <p:cNvPr id="3" name="TextBox 3"/>
          <p:cNvSpPr txBox="1"/>
          <p:nvPr/>
        </p:nvSpPr>
        <p:spPr>
          <a:xfrm>
            <a:off x="3824287" y="766121"/>
            <a:ext cx="10639425" cy="91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39"/>
              </a:lnSpc>
            </a:pPr>
            <a:r>
              <a:rPr lang="en-US" sz="6000" dirty="0">
                <a:solidFill>
                  <a:srgbClr val="1D7BB2"/>
                </a:solidFill>
                <a:latin typeface="Bebas Neue Cyrillic"/>
              </a:rPr>
              <a:t>MCKINSEY &amp; COMPANY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35553" y="7429500"/>
            <a:ext cx="2377077" cy="23770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3F542-49E5-8044-9693-800A2D3ACED6}"/>
              </a:ext>
            </a:extLst>
          </p:cNvPr>
          <p:cNvSpPr/>
          <p:nvPr/>
        </p:nvSpPr>
        <p:spPr>
          <a:xfrm>
            <a:off x="1142998" y="1926144"/>
            <a:ext cx="16306801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Emerging market</a:t>
            </a:r>
            <a:r>
              <a:rPr lang="en-US" sz="2800" dirty="0">
                <a:solidFill>
                  <a:schemeClr val="bg1"/>
                </a:solidFill>
              </a:rPr>
              <a:t> banks ROTEs have declined steeply; 20.0% in 2013 to 14.1% in 2018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Developed markets </a:t>
            </a:r>
            <a:r>
              <a:rPr lang="en-US" sz="2800" dirty="0">
                <a:solidFill>
                  <a:schemeClr val="bg1"/>
                </a:solidFill>
              </a:rPr>
              <a:t>banks have strengthened productivity &amp; managed risk costs; ROTE from 6.8% to 8.9%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BUT… nearly 60% of banks printing returns below the cost of equity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 prolonged economic slowdown with low or even negative interest rates could wreak further havoc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Up to </a:t>
            </a:r>
            <a:r>
              <a:rPr lang="en-US" sz="2800" b="1" dirty="0">
                <a:solidFill>
                  <a:srgbClr val="FF0000"/>
                </a:solidFill>
              </a:rPr>
              <a:t>50% </a:t>
            </a:r>
            <a:r>
              <a:rPr lang="en-US" sz="2800" dirty="0">
                <a:solidFill>
                  <a:srgbClr val="FF0000"/>
                </a:solidFill>
              </a:rPr>
              <a:t>of banks could </a:t>
            </a:r>
            <a:r>
              <a:rPr lang="en-US" sz="2800" b="1" dirty="0">
                <a:solidFill>
                  <a:srgbClr val="FF0000"/>
                </a:solidFill>
              </a:rPr>
              <a:t>FAIL </a:t>
            </a:r>
            <a:r>
              <a:rPr lang="en-US" sz="2800" dirty="0">
                <a:solidFill>
                  <a:schemeClr val="bg1"/>
                </a:solidFill>
              </a:rPr>
              <a:t>in the next economic downturn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0759C-65D0-4575-80E5-B6A1448166A7}"/>
              </a:ext>
            </a:extLst>
          </p:cNvPr>
          <p:cNvSpPr txBox="1"/>
          <p:nvPr/>
        </p:nvSpPr>
        <p:spPr>
          <a:xfrm>
            <a:off x="5344690" y="8217534"/>
            <a:ext cx="7598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</a:rPr>
              <a:t>McKinsey &amp; Company Global Banking Annual Review 2019: </a:t>
            </a:r>
          </a:p>
          <a:p>
            <a:pPr algn="ctr"/>
            <a:r>
              <a:rPr lang="en-GB" sz="2400" dirty="0">
                <a:solidFill>
                  <a:srgbClr val="FFFFFF"/>
                </a:solidFill>
              </a:rPr>
              <a:t>The last pit stop? Time for bold late-cycle moves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3634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49968" b="127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89690" y="10052375"/>
            <a:ext cx="19267380" cy="618670"/>
          </a:xfrm>
          <a:prstGeom prst="rect">
            <a:avLst/>
          </a:prstGeom>
          <a:solidFill>
            <a:srgbClr val="1D7BB2"/>
          </a:solidFill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D8A85-55EF-4E48-9204-2F62DC2E1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3" y="571500"/>
            <a:ext cx="17077493" cy="7197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3AD633-913F-481A-9086-E35D3561F5FB}"/>
              </a:ext>
            </a:extLst>
          </p:cNvPr>
          <p:cNvSpPr txBox="1"/>
          <p:nvPr/>
        </p:nvSpPr>
        <p:spPr>
          <a:xfrm>
            <a:off x="5344690" y="8217534"/>
            <a:ext cx="7598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FFFF"/>
                </a:solidFill>
              </a:rPr>
              <a:t>McKinsey &amp; Company Global Banking Annual Review 2019: </a:t>
            </a:r>
          </a:p>
          <a:p>
            <a:pPr algn="ctr"/>
            <a:r>
              <a:rPr lang="en-GB" sz="2400" dirty="0">
                <a:solidFill>
                  <a:srgbClr val="FFFFFF"/>
                </a:solidFill>
              </a:rPr>
              <a:t>The last pit stop? Time for bold late-cycle moves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588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A539D6BCB17C4E836A7101769135F0" ma:contentTypeVersion="10" ma:contentTypeDescription="Create a new document." ma:contentTypeScope="" ma:versionID="092fabfb45fe61c42884fdc477fc9baf">
  <xsd:schema xmlns:xsd="http://www.w3.org/2001/XMLSchema" xmlns:xs="http://www.w3.org/2001/XMLSchema" xmlns:p="http://schemas.microsoft.com/office/2006/metadata/properties" xmlns:ns2="50361cf4-3c05-49fa-8a4d-8589ce0159b7" xmlns:ns3="948f2fef-33ff-4099-9084-249dfa79a80c" targetNamespace="http://schemas.microsoft.com/office/2006/metadata/properties" ma:root="true" ma:fieldsID="c0b8e7990266c46434dfc5f0d4c2aa03" ns2:_="" ns3:_="">
    <xsd:import namespace="50361cf4-3c05-49fa-8a4d-8589ce0159b7"/>
    <xsd:import namespace="948f2fef-33ff-4099-9084-249dfa79a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61cf4-3c05-49fa-8a4d-8589ce0159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f2fef-33ff-4099-9084-249dfa79a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A1098E-A5D0-4C22-8523-9E34FA444320}"/>
</file>

<file path=customXml/itemProps2.xml><?xml version="1.0" encoding="utf-8"?>
<ds:datastoreItem xmlns:ds="http://schemas.openxmlformats.org/officeDocument/2006/customXml" ds:itemID="{9FD71326-1F1A-403E-97DD-C348DCD15B6A}"/>
</file>

<file path=customXml/itemProps3.xml><?xml version="1.0" encoding="utf-8"?>
<ds:datastoreItem xmlns:ds="http://schemas.openxmlformats.org/officeDocument/2006/customXml" ds:itemID="{FBAFC337-0A4D-47DB-ADAE-1D4A3B3A98C1}"/>
</file>

<file path=docProps/app.xml><?xml version="1.0" encoding="utf-8"?>
<Properties xmlns="http://schemas.openxmlformats.org/officeDocument/2006/extended-properties" xmlns:vt="http://schemas.openxmlformats.org/officeDocument/2006/docPropsVTypes">
  <TotalTime>2894</TotalTime>
  <Words>979</Words>
  <Application>Microsoft Office PowerPoint</Application>
  <PresentationFormat>Custom</PresentationFormat>
  <Paragraphs>142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Trocchi</vt:lpstr>
      <vt:lpstr>Wingdings</vt:lpstr>
      <vt:lpstr>Calibri</vt:lpstr>
      <vt:lpstr>Bebas Neue Cyrillic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BankFox New April 2019</dc:title>
  <dc:creator>huw bunn</dc:creator>
  <cp:lastModifiedBy>Carolina Lindahl</cp:lastModifiedBy>
  <cp:revision>94</cp:revision>
  <cp:lastPrinted>2019-06-27T10:14:17Z</cp:lastPrinted>
  <dcterms:created xsi:type="dcterms:W3CDTF">2006-08-16T00:00:00Z</dcterms:created>
  <dcterms:modified xsi:type="dcterms:W3CDTF">2019-11-18T19:37:06Z</dcterms:modified>
  <dc:identifier>DADV5LgEvos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0x010100D5A539D6BCB17C4E836A7101769135F0</vt:lpwstr>
  </property>
</Properties>
</file>